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handoutMasterIdLst>
    <p:handoutMasterId r:id="rId18"/>
  </p:handoutMasterIdLst>
  <p:sldIdLst>
    <p:sldId id="261" r:id="rId2"/>
    <p:sldId id="263" r:id="rId3"/>
    <p:sldId id="292" r:id="rId4"/>
    <p:sldId id="267" r:id="rId5"/>
    <p:sldId id="288" r:id="rId6"/>
    <p:sldId id="271" r:id="rId7"/>
    <p:sldId id="277" r:id="rId8"/>
    <p:sldId id="270" r:id="rId9"/>
    <p:sldId id="290" r:id="rId10"/>
    <p:sldId id="289" r:id="rId11"/>
    <p:sldId id="280" r:id="rId12"/>
    <p:sldId id="284" r:id="rId13"/>
    <p:sldId id="282" r:id="rId14"/>
    <p:sldId id="291" r:id="rId15"/>
    <p:sldId id="285" r:id="rId16"/>
    <p:sldId id="287" r:id="rId17"/>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2319"/>
    <a:srgbClr val="173A8D"/>
    <a:srgbClr val="003374"/>
    <a:srgbClr val="C9A093"/>
    <a:srgbClr val="F1F1F1"/>
    <a:srgbClr val="385592"/>
    <a:srgbClr val="3A5896"/>
    <a:srgbClr val="1D3C7A"/>
    <a:srgbClr val="213969"/>
    <a:srgbClr val="FF00FF"/>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208" autoAdjust="0"/>
    <p:restoredTop sz="94660"/>
  </p:normalViewPr>
  <p:slideViewPr>
    <p:cSldViewPr snapToGrid="0">
      <p:cViewPr>
        <p:scale>
          <a:sx n="100" d="100"/>
          <a:sy n="100" d="100"/>
        </p:scale>
        <p:origin x="-276" y="-198"/>
      </p:cViewPr>
      <p:guideLst>
        <p:guide orient="horz" pos="2160"/>
        <p:guide pos="2880"/>
      </p:guideLst>
    </p:cSldViewPr>
  </p:slideViewPr>
  <p:notesTextViewPr>
    <p:cViewPr>
      <p:scale>
        <a:sx n="1" d="1"/>
        <a:sy n="1" d="1"/>
      </p:scale>
      <p:origin x="0" y="0"/>
    </p:cViewPr>
  </p:notesTextViewPr>
  <p:notesViewPr>
    <p:cSldViewPr snapToGrid="0">
      <p:cViewPr varScale="1">
        <p:scale>
          <a:sx n="85" d="100"/>
          <a:sy n="85" d="100"/>
        </p:scale>
        <p:origin x="3804" y="102"/>
      </p:cViewPr>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E2DD1C9-4BB6-422A-8F34-C157EA500BD9}" type="datetimeFigureOut">
              <a:rPr lang="en-US" smtClean="0"/>
              <a:pPr/>
              <a:t>5/19/2019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5A997E4-EE34-411C-9FF1-22B934EF5337}" type="slidenum">
              <a:rPr lang="en-US" smtClean="0"/>
              <a:pPr/>
              <a:t>‹#›</a:t>
            </a:fld>
            <a:endParaRPr lang="en-US"/>
          </a:p>
        </p:txBody>
      </p:sp>
    </p:spTree>
    <p:extLst>
      <p:ext uri="{BB962C8B-B14F-4D97-AF65-F5344CB8AC3E}">
        <p14:creationId xmlns="" xmlns:p14="http://schemas.microsoft.com/office/powerpoint/2010/main" val="212741131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jpeg>
</file>

<file path=ppt/media/image13.png>
</file>

<file path=ppt/media/image14.jpeg>
</file>

<file path=ppt/media/image15.jpeg>
</file>

<file path=ppt/media/image16.jpeg>
</file>

<file path=ppt/media/image17.jpeg>
</file>

<file path=ppt/media/image18.png>
</file>

<file path=ppt/media/image19.png>
</file>

<file path=ppt/media/image2.png>
</file>

<file path=ppt/media/image20.png>
</file>

<file path=ppt/media/image21.png>
</file>

<file path=ppt/media/image22.jpeg>
</file>

<file path=ppt/media/image23.png>
</file>

<file path=ppt/media/image24.jpeg>
</file>

<file path=ppt/media/image25.png>
</file>

<file path=ppt/media/image26.png>
</file>

<file path=ppt/media/image27.png>
</file>

<file path=ppt/media/image28.jpeg>
</file>

<file path=ppt/media/image29.jpeg>
</file>

<file path=ppt/media/image3.png>
</file>

<file path=ppt/media/image30.jpeg>
</file>

<file path=ppt/media/image31.jpeg>
</file>

<file path=ppt/media/image32.png>
</file>

<file path=ppt/media/image4.jpeg>
</file>

<file path=ppt/media/image5.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DBD9794-A4CC-42D0-9A65-24C6B9EF4076}" type="datetimeFigureOut">
              <a:rPr lang="en-US" smtClean="0"/>
              <a:pPr/>
              <a:t>5/19/2019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8DF1E-33BB-4377-9A26-35481BA06C7C}" type="slidenum">
              <a:rPr lang="en-US" smtClean="0"/>
              <a:pPr/>
              <a:t>‹#›</a:t>
            </a:fld>
            <a:endParaRPr lang="en-US"/>
          </a:p>
        </p:txBody>
      </p:sp>
    </p:spTree>
    <p:extLst>
      <p:ext uri="{BB962C8B-B14F-4D97-AF65-F5344CB8AC3E}">
        <p14:creationId xmlns="" xmlns:p14="http://schemas.microsoft.com/office/powerpoint/2010/main" val="27508456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BD9794-A4CC-42D0-9A65-24C6B9EF4076}" type="datetimeFigureOut">
              <a:rPr lang="en-US" smtClean="0"/>
              <a:pPr/>
              <a:t>5/19/2019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8DF1E-33BB-4377-9A26-35481BA06C7C}" type="slidenum">
              <a:rPr lang="en-US" smtClean="0"/>
              <a:pPr/>
              <a:t>‹#›</a:t>
            </a:fld>
            <a:endParaRPr lang="en-US"/>
          </a:p>
        </p:txBody>
      </p:sp>
    </p:spTree>
    <p:extLst>
      <p:ext uri="{BB962C8B-B14F-4D97-AF65-F5344CB8AC3E}">
        <p14:creationId xmlns="" xmlns:p14="http://schemas.microsoft.com/office/powerpoint/2010/main" val="7127254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1" y="365125"/>
            <a:ext cx="5800725"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BD9794-A4CC-42D0-9A65-24C6B9EF4076}" type="datetimeFigureOut">
              <a:rPr lang="en-US" smtClean="0"/>
              <a:pPr/>
              <a:t>5/19/2019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8DF1E-33BB-4377-9A26-35481BA06C7C}" type="slidenum">
              <a:rPr lang="en-US" smtClean="0"/>
              <a:pPr/>
              <a:t>‹#›</a:t>
            </a:fld>
            <a:endParaRPr lang="en-US"/>
          </a:p>
        </p:txBody>
      </p:sp>
    </p:spTree>
    <p:extLst>
      <p:ext uri="{BB962C8B-B14F-4D97-AF65-F5344CB8AC3E}">
        <p14:creationId xmlns="" xmlns:p14="http://schemas.microsoft.com/office/powerpoint/2010/main" val="33825810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DBD9794-A4CC-42D0-9A65-24C6B9EF4076}" type="datetimeFigureOut">
              <a:rPr lang="en-US" smtClean="0"/>
              <a:pPr/>
              <a:t>5/19/2019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8DF1E-33BB-4377-9A26-35481BA06C7C}" type="slidenum">
              <a:rPr lang="en-US" smtClean="0"/>
              <a:pPr/>
              <a:t>‹#›</a:t>
            </a:fld>
            <a:endParaRPr lang="en-US"/>
          </a:p>
        </p:txBody>
      </p:sp>
    </p:spTree>
    <p:extLst>
      <p:ext uri="{BB962C8B-B14F-4D97-AF65-F5344CB8AC3E}">
        <p14:creationId xmlns="" xmlns:p14="http://schemas.microsoft.com/office/powerpoint/2010/main" val="5300949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41"/>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6"/>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BD9794-A4CC-42D0-9A65-24C6B9EF4076}" type="datetimeFigureOut">
              <a:rPr lang="en-US" smtClean="0"/>
              <a:pPr/>
              <a:t>5/19/2019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FE8DF1E-33BB-4377-9A26-35481BA06C7C}" type="slidenum">
              <a:rPr lang="en-US" smtClean="0"/>
              <a:pPr/>
              <a:t>‹#›</a:t>
            </a:fld>
            <a:endParaRPr lang="en-US"/>
          </a:p>
        </p:txBody>
      </p:sp>
    </p:spTree>
    <p:extLst>
      <p:ext uri="{BB962C8B-B14F-4D97-AF65-F5344CB8AC3E}">
        <p14:creationId xmlns="" xmlns:p14="http://schemas.microsoft.com/office/powerpoint/2010/main" val="23094675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DBD9794-A4CC-42D0-9A65-24C6B9EF4076}" type="datetimeFigureOut">
              <a:rPr lang="en-US" smtClean="0"/>
              <a:pPr/>
              <a:t>5/19/2019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E8DF1E-33BB-4377-9A26-35481BA06C7C}" type="slidenum">
              <a:rPr lang="en-US" smtClean="0"/>
              <a:pPr/>
              <a:t>‹#›</a:t>
            </a:fld>
            <a:endParaRPr lang="en-US"/>
          </a:p>
        </p:txBody>
      </p:sp>
    </p:spTree>
    <p:extLst>
      <p:ext uri="{BB962C8B-B14F-4D97-AF65-F5344CB8AC3E}">
        <p14:creationId xmlns="" xmlns:p14="http://schemas.microsoft.com/office/powerpoint/2010/main" val="20187502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8"/>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1"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1" y="2505075"/>
            <a:ext cx="3887391"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DBD9794-A4CC-42D0-9A65-24C6B9EF4076}" type="datetimeFigureOut">
              <a:rPr lang="en-US" smtClean="0"/>
              <a:pPr/>
              <a:t>5/19/2019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FE8DF1E-33BB-4377-9A26-35481BA06C7C}" type="slidenum">
              <a:rPr lang="en-US" smtClean="0"/>
              <a:pPr/>
              <a:t>‹#›</a:t>
            </a:fld>
            <a:endParaRPr lang="en-US"/>
          </a:p>
        </p:txBody>
      </p:sp>
    </p:spTree>
    <p:extLst>
      <p:ext uri="{BB962C8B-B14F-4D97-AF65-F5344CB8AC3E}">
        <p14:creationId xmlns="" xmlns:p14="http://schemas.microsoft.com/office/powerpoint/2010/main" val="26481377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DBD9794-A4CC-42D0-9A65-24C6B9EF4076}" type="datetimeFigureOut">
              <a:rPr lang="en-US" smtClean="0"/>
              <a:pPr/>
              <a:t>5/19/2019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FE8DF1E-33BB-4377-9A26-35481BA06C7C}" type="slidenum">
              <a:rPr lang="en-US" smtClean="0"/>
              <a:pPr/>
              <a:t>‹#›</a:t>
            </a:fld>
            <a:endParaRPr lang="en-US"/>
          </a:p>
        </p:txBody>
      </p:sp>
    </p:spTree>
    <p:extLst>
      <p:ext uri="{BB962C8B-B14F-4D97-AF65-F5344CB8AC3E}">
        <p14:creationId xmlns="" xmlns:p14="http://schemas.microsoft.com/office/powerpoint/2010/main" val="281786763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BD9794-A4CC-42D0-9A65-24C6B9EF4076}" type="datetimeFigureOut">
              <a:rPr lang="en-US" smtClean="0"/>
              <a:pPr/>
              <a:t>5/19/2019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FE8DF1E-33BB-4377-9A26-35481BA06C7C}" type="slidenum">
              <a:rPr lang="en-US" smtClean="0"/>
              <a:pPr/>
              <a:t>‹#›</a:t>
            </a:fld>
            <a:endParaRPr lang="en-US"/>
          </a:p>
        </p:txBody>
      </p:sp>
    </p:spTree>
    <p:extLst>
      <p:ext uri="{BB962C8B-B14F-4D97-AF65-F5344CB8AC3E}">
        <p14:creationId xmlns="" xmlns:p14="http://schemas.microsoft.com/office/powerpoint/2010/main" val="14002460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8"/>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BD9794-A4CC-42D0-9A65-24C6B9EF4076}" type="datetimeFigureOut">
              <a:rPr lang="en-US" smtClean="0"/>
              <a:pPr/>
              <a:t>5/19/2019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E8DF1E-33BB-4377-9A26-35481BA06C7C}" type="slidenum">
              <a:rPr lang="en-US" smtClean="0"/>
              <a:pPr/>
              <a:t>‹#›</a:t>
            </a:fld>
            <a:endParaRPr lang="en-US"/>
          </a:p>
        </p:txBody>
      </p:sp>
    </p:spTree>
    <p:extLst>
      <p:ext uri="{BB962C8B-B14F-4D97-AF65-F5344CB8AC3E}">
        <p14:creationId xmlns="" xmlns:p14="http://schemas.microsoft.com/office/powerpoint/2010/main" val="33548970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8"/>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DBD9794-A4CC-42D0-9A65-24C6B9EF4076}" type="datetimeFigureOut">
              <a:rPr lang="en-US" smtClean="0"/>
              <a:pPr/>
              <a:t>5/19/2019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FE8DF1E-33BB-4377-9A26-35481BA06C7C}" type="slidenum">
              <a:rPr lang="en-US" smtClean="0"/>
              <a:pPr/>
              <a:t>‹#›</a:t>
            </a:fld>
            <a:endParaRPr lang="en-US"/>
          </a:p>
        </p:txBody>
      </p:sp>
    </p:spTree>
    <p:extLst>
      <p:ext uri="{BB962C8B-B14F-4D97-AF65-F5344CB8AC3E}">
        <p14:creationId xmlns="" xmlns:p14="http://schemas.microsoft.com/office/powerpoint/2010/main" val="2508639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Рисунок 6"/>
          <p:cNvPicPr>
            <a:picLocks noChangeAspect="1"/>
          </p:cNvPicPr>
          <p:nvPr userDrawn="1"/>
        </p:nvPicPr>
        <p:blipFill>
          <a:blip r:embed="rId13" cstate="print">
            <a:extLst>
              <a:ext uri="{28A0092B-C50C-407E-A947-70E740481C1C}">
                <a14:useLocalDpi xmlns="" xmlns:a14="http://schemas.microsoft.com/office/drawing/2010/main" val="0"/>
              </a:ext>
            </a:extLst>
          </a:blip>
          <a:stretch>
            <a:fillRect/>
          </a:stretch>
        </p:blipFill>
        <p:spPr>
          <a:xfrm>
            <a:off x="0" y="0"/>
            <a:ext cx="9144000" cy="6858000"/>
          </a:xfrm>
          <a:prstGeom prst="rect">
            <a:avLst/>
          </a:prstGeom>
        </p:spPr>
      </p:pic>
      <p:sp>
        <p:nvSpPr>
          <p:cNvPr id="3" name="Text Placeholder 2"/>
          <p:cNvSpPr>
            <a:spLocks noGrp="1"/>
          </p:cNvSpPr>
          <p:nvPr>
            <p:ph type="body" idx="1"/>
          </p:nvPr>
        </p:nvSpPr>
        <p:spPr>
          <a:xfrm>
            <a:off x="645459" y="1465729"/>
            <a:ext cx="7869891" cy="471123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628650" y="6356353"/>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BD9794-A4CC-42D0-9A65-24C6B9EF4076}" type="datetimeFigureOut">
              <a:rPr lang="en-US" smtClean="0"/>
              <a:pPr/>
              <a:t>5/19/2019</a:t>
            </a:fld>
            <a:endParaRPr lang="en-US"/>
          </a:p>
        </p:txBody>
      </p:sp>
      <p:sp>
        <p:nvSpPr>
          <p:cNvPr id="5" name="Footer Placeholder 4"/>
          <p:cNvSpPr>
            <a:spLocks noGrp="1"/>
          </p:cNvSpPr>
          <p:nvPr>
            <p:ph type="ftr" sz="quarter" idx="3"/>
          </p:nvPr>
        </p:nvSpPr>
        <p:spPr>
          <a:xfrm>
            <a:off x="3028950" y="6356353"/>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3"/>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FE8DF1E-33BB-4377-9A26-35481BA06C7C}" type="slidenum">
              <a:rPr lang="en-US" smtClean="0"/>
              <a:pPr/>
              <a:t>‹#›</a:t>
            </a:fld>
            <a:endParaRPr lang="en-US"/>
          </a:p>
        </p:txBody>
      </p:sp>
      <p:sp>
        <p:nvSpPr>
          <p:cNvPr id="2" name="Title Placeholder 1"/>
          <p:cNvSpPr>
            <a:spLocks noGrp="1"/>
          </p:cNvSpPr>
          <p:nvPr>
            <p:ph type="title"/>
          </p:nvPr>
        </p:nvSpPr>
        <p:spPr>
          <a:xfrm>
            <a:off x="658906" y="1"/>
            <a:ext cx="7839635" cy="1337732"/>
          </a:xfrm>
          <a:prstGeom prst="rect">
            <a:avLst/>
          </a:prstGeom>
        </p:spPr>
        <p:txBody>
          <a:bodyPr vert="horz" lIns="91440" tIns="45720" rIns="91440" bIns="45720" rtlCol="0" anchor="ctr">
            <a:normAutofit/>
          </a:bodyPr>
          <a:lstStyle/>
          <a:p>
            <a:r>
              <a:rPr lang="en-US" dirty="0"/>
              <a:t>Click to edit Master title style</a:t>
            </a:r>
          </a:p>
        </p:txBody>
      </p:sp>
    </p:spTree>
    <p:extLst>
      <p:ext uri="{BB962C8B-B14F-4D97-AF65-F5344CB8AC3E}">
        <p14:creationId xmlns="" xmlns:p14="http://schemas.microsoft.com/office/powerpoint/2010/main" val="122332142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1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image" Target="../media/image2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image" Target="../media/image30.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image" Target="../media/image6.jpeg"/><Relationship Id="rId5" Type="http://schemas.openxmlformats.org/officeDocument/2006/relationships/image" Target="../media/image5.jpeg"/><Relationship Id="rId4" Type="http://schemas.openxmlformats.org/officeDocument/2006/relationships/image" Target="../media/image4.jpeg"/></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jpeg"/><Relationship Id="rId7" Type="http://schemas.openxmlformats.org/officeDocument/2006/relationships/image" Target="../media/image19.png"/><Relationship Id="rId2" Type="http://schemas.openxmlformats.org/officeDocument/2006/relationships/image" Target="../media/image14.jpeg"/><Relationship Id="rId1" Type="http://schemas.openxmlformats.org/officeDocument/2006/relationships/slideLayout" Target="../slideLayouts/slideLayout2.xml"/><Relationship Id="rId6" Type="http://schemas.openxmlformats.org/officeDocument/2006/relationships/image" Target="../media/image18.png"/><Relationship Id="rId11" Type="http://schemas.openxmlformats.org/officeDocument/2006/relationships/image" Target="../media/image23.png"/><Relationship Id="rId5" Type="http://schemas.openxmlformats.org/officeDocument/2006/relationships/image" Target="../media/image17.jpeg"/><Relationship Id="rId10" Type="http://schemas.openxmlformats.org/officeDocument/2006/relationships/image" Target="../media/image22.jpeg"/><Relationship Id="rId4" Type="http://schemas.openxmlformats.org/officeDocument/2006/relationships/image" Target="../media/image16.jpeg"/><Relationship Id="rId9" Type="http://schemas.openxmlformats.org/officeDocument/2006/relationships/image" Target="../media/image21.png"/></Relationships>
</file>

<file path=ppt/slides/_rels/slide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5" name="Picture 7" descr="C:\Users\User\Downloads\rudn.png"/>
          <p:cNvPicPr>
            <a:picLocks noChangeAspect="1" noChangeArrowheads="1"/>
          </p:cNvPicPr>
          <p:nvPr/>
        </p:nvPicPr>
        <p:blipFill>
          <a:blip r:embed="rId2" cstate="print"/>
          <a:srcRect/>
          <a:stretch>
            <a:fillRect/>
          </a:stretch>
        </p:blipFill>
        <p:spPr bwMode="auto">
          <a:xfrm>
            <a:off x="4609510" y="4610100"/>
            <a:ext cx="2257016" cy="702302"/>
          </a:xfrm>
          <a:prstGeom prst="rect">
            <a:avLst/>
          </a:prstGeom>
          <a:noFill/>
        </p:spPr>
      </p:pic>
      <p:sp>
        <p:nvSpPr>
          <p:cNvPr id="2" name="Прямоугольник 1">
            <a:extLst>
              <a:ext uri="{FF2B5EF4-FFF2-40B4-BE49-F238E27FC236}">
                <a16:creationId xmlns="" xmlns:a16="http://schemas.microsoft.com/office/drawing/2014/main" id="{8BE92FC6-1463-48DF-80D7-033A13FB054A}"/>
              </a:ext>
            </a:extLst>
          </p:cNvPr>
          <p:cNvSpPr/>
          <p:nvPr/>
        </p:nvSpPr>
        <p:spPr>
          <a:xfrm>
            <a:off x="342900" y="2478943"/>
            <a:ext cx="8496300" cy="1200329"/>
          </a:xfrm>
          <a:prstGeom prst="rect">
            <a:avLst/>
          </a:prstGeom>
        </p:spPr>
        <p:txBody>
          <a:bodyPr wrap="square">
            <a:spAutoFit/>
          </a:bodyPr>
          <a:lstStyle/>
          <a:p>
            <a:pPr algn="ctr"/>
            <a:r>
              <a:rPr lang="en-US" sz="3600" dirty="0" smtClean="0"/>
              <a:t>High-resolution Aerial Image Segmentation for Automated Building Detection</a:t>
            </a:r>
            <a:r>
              <a:rPr lang="ru-RU" sz="3600" dirty="0" smtClean="0"/>
              <a:t> </a:t>
            </a:r>
            <a:endParaRPr lang="ru-RU" sz="3600" dirty="0"/>
          </a:p>
        </p:txBody>
      </p:sp>
      <p:pic>
        <p:nvPicPr>
          <p:cNvPr id="1028" name="Picture 4" descr="P.G. Demidov">
            <a:extLst>
              <a:ext uri="{FF2B5EF4-FFF2-40B4-BE49-F238E27FC236}">
                <a16:creationId xmlns="" xmlns:a16="http://schemas.microsoft.com/office/drawing/2014/main" id="{88C8A80F-C611-4F96-8FCA-F1C875199096}"/>
              </a:ext>
            </a:extLst>
          </p:cNvPr>
          <p:cNvPicPr>
            <a:picLocks noChangeAspect="1"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351036" y="4644253"/>
            <a:ext cx="1782564" cy="1802370"/>
          </a:xfrm>
          <a:prstGeom prst="rect">
            <a:avLst/>
          </a:prstGeom>
          <a:noFill/>
          <a:extLst>
            <a:ext uri="{909E8E84-426E-40DD-AFC4-6F175D3DCCD1}">
              <a14:hiddenFill xmlns="" xmlns:a14="http://schemas.microsoft.com/office/drawing/2010/main">
                <a:solidFill>
                  <a:srgbClr val="FFFFFF"/>
                </a:solidFill>
              </a14:hiddenFill>
            </a:ext>
          </a:extLst>
        </p:spPr>
      </p:pic>
      <p:sp>
        <p:nvSpPr>
          <p:cNvPr id="3" name="Прямоугольник 2">
            <a:extLst>
              <a:ext uri="{FF2B5EF4-FFF2-40B4-BE49-F238E27FC236}">
                <a16:creationId xmlns="" xmlns:a16="http://schemas.microsoft.com/office/drawing/2014/main" id="{71C97E3D-EB3D-431F-8C05-E272FE2B4CD8}"/>
              </a:ext>
            </a:extLst>
          </p:cNvPr>
          <p:cNvSpPr/>
          <p:nvPr/>
        </p:nvSpPr>
        <p:spPr>
          <a:xfrm>
            <a:off x="2150450" y="5219691"/>
            <a:ext cx="2345350" cy="646331"/>
          </a:xfrm>
          <a:prstGeom prst="rect">
            <a:avLst/>
          </a:prstGeom>
        </p:spPr>
        <p:txBody>
          <a:bodyPr wrap="square">
            <a:spAutoFit/>
          </a:bodyPr>
          <a:lstStyle/>
          <a:p>
            <a:r>
              <a:rPr lang="en-US" dirty="0" smtClean="0">
                <a:cs typeface="Times New Roman" pitchFamily="18" charset="0"/>
              </a:rPr>
              <a:t>Vladimir </a:t>
            </a:r>
            <a:r>
              <a:rPr lang="en-US" dirty="0" err="1" smtClean="0">
                <a:cs typeface="Times New Roman" pitchFamily="18" charset="0"/>
              </a:rPr>
              <a:t>Khryashchev</a:t>
            </a:r>
            <a:endParaRPr lang="en-US" dirty="0" smtClean="0">
              <a:cs typeface="Times New Roman" pitchFamily="18" charset="0"/>
            </a:endParaRPr>
          </a:p>
          <a:p>
            <a:pPr>
              <a:lnSpc>
                <a:spcPct val="100000"/>
              </a:lnSpc>
              <a:spcBef>
                <a:spcPts val="0"/>
              </a:spcBef>
            </a:pPr>
            <a:r>
              <a:rPr lang="en-US" dirty="0" smtClean="0">
                <a:cs typeface="Times New Roman" pitchFamily="18" charset="0"/>
              </a:rPr>
              <a:t>Anatoly </a:t>
            </a:r>
            <a:r>
              <a:rPr lang="en-US" dirty="0" err="1" smtClean="0">
                <a:cs typeface="Times New Roman" pitchFamily="18" charset="0"/>
              </a:rPr>
              <a:t>Sedov</a:t>
            </a:r>
            <a:endParaRPr lang="en-US" dirty="0" smtClean="0">
              <a:cs typeface="Times New Roman" pitchFamily="18" charset="0"/>
            </a:endParaRPr>
          </a:p>
        </p:txBody>
      </p:sp>
      <p:sp>
        <p:nvSpPr>
          <p:cNvPr id="4" name="Прямоугольник 3">
            <a:extLst>
              <a:ext uri="{FF2B5EF4-FFF2-40B4-BE49-F238E27FC236}">
                <a16:creationId xmlns="" xmlns:a16="http://schemas.microsoft.com/office/drawing/2014/main" id="{BE0E1986-7CFE-4252-8FB8-BDCD9E583C3A}"/>
              </a:ext>
            </a:extLst>
          </p:cNvPr>
          <p:cNvSpPr/>
          <p:nvPr/>
        </p:nvSpPr>
        <p:spPr>
          <a:xfrm>
            <a:off x="6877952" y="4624185"/>
            <a:ext cx="2048318" cy="646331"/>
          </a:xfrm>
          <a:prstGeom prst="rect">
            <a:avLst/>
          </a:prstGeom>
        </p:spPr>
        <p:txBody>
          <a:bodyPr wrap="square">
            <a:spAutoFit/>
          </a:bodyPr>
          <a:lstStyle/>
          <a:p>
            <a:pPr>
              <a:lnSpc>
                <a:spcPct val="100000"/>
              </a:lnSpc>
              <a:spcBef>
                <a:spcPts val="0"/>
              </a:spcBef>
            </a:pPr>
            <a:r>
              <a:rPr lang="en-US" b="1" dirty="0" smtClean="0">
                <a:cs typeface="Times New Roman" pitchFamily="18" charset="0"/>
              </a:rPr>
              <a:t>Leonid </a:t>
            </a:r>
            <a:r>
              <a:rPr lang="en-US" b="1" dirty="0" err="1" smtClean="0">
                <a:cs typeface="Times New Roman" pitchFamily="18" charset="0"/>
              </a:rPr>
              <a:t>Ivanovsky</a:t>
            </a:r>
            <a:endParaRPr lang="en-US" b="1" dirty="0" smtClean="0">
              <a:cs typeface="Times New Roman" pitchFamily="18" charset="0"/>
            </a:endParaRPr>
          </a:p>
          <a:p>
            <a:pPr>
              <a:lnSpc>
                <a:spcPct val="100000"/>
              </a:lnSpc>
              <a:spcBef>
                <a:spcPts val="0"/>
              </a:spcBef>
            </a:pPr>
            <a:r>
              <a:rPr lang="en-US" dirty="0" smtClean="0">
                <a:cs typeface="Times New Roman" pitchFamily="18" charset="0"/>
              </a:rPr>
              <a:t>Anna </a:t>
            </a:r>
            <a:r>
              <a:rPr lang="en-US" dirty="0" err="1" smtClean="0">
                <a:cs typeface="Times New Roman" pitchFamily="18" charset="0"/>
              </a:rPr>
              <a:t>Ostrovskaya</a:t>
            </a:r>
            <a:endParaRPr lang="en-US" dirty="0" smtClean="0">
              <a:cs typeface="Times New Roman" pitchFamily="18" charset="0"/>
            </a:endParaRPr>
          </a:p>
        </p:txBody>
      </p:sp>
      <p:pic>
        <p:nvPicPr>
          <p:cNvPr id="12" name="Picture 8" descr="C:\Users\User\Downloads\RSS.jpg"/>
          <p:cNvPicPr>
            <a:picLocks noChangeAspect="1" noChangeArrowheads="1"/>
          </p:cNvPicPr>
          <p:nvPr/>
        </p:nvPicPr>
        <p:blipFill>
          <a:blip r:embed="rId4" cstate="print"/>
          <a:srcRect/>
          <a:stretch>
            <a:fillRect/>
          </a:stretch>
        </p:blipFill>
        <p:spPr bwMode="auto">
          <a:xfrm>
            <a:off x="4667337" y="5636193"/>
            <a:ext cx="2143038" cy="737896"/>
          </a:xfrm>
          <a:prstGeom prst="rect">
            <a:avLst/>
          </a:prstGeom>
          <a:noFill/>
        </p:spPr>
      </p:pic>
      <p:sp>
        <p:nvSpPr>
          <p:cNvPr id="13" name="Прямоугольник 12"/>
          <p:cNvSpPr/>
          <p:nvPr/>
        </p:nvSpPr>
        <p:spPr>
          <a:xfrm>
            <a:off x="342900" y="2411731"/>
            <a:ext cx="8496300"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 name="Прямоугольник 13"/>
          <p:cNvSpPr/>
          <p:nvPr/>
        </p:nvSpPr>
        <p:spPr>
          <a:xfrm>
            <a:off x="342900" y="3716656"/>
            <a:ext cx="8496300"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Прямоугольник 10">
            <a:extLst>
              <a:ext uri="{FF2B5EF4-FFF2-40B4-BE49-F238E27FC236}">
                <a16:creationId xmlns:a16="http://schemas.microsoft.com/office/drawing/2014/main" xmlns="" id="{2D6BF2C8-4F25-4D39-81E3-9D8E9968483C}"/>
              </a:ext>
            </a:extLst>
          </p:cNvPr>
          <p:cNvSpPr/>
          <p:nvPr/>
        </p:nvSpPr>
        <p:spPr>
          <a:xfrm>
            <a:off x="4934586" y="354544"/>
            <a:ext cx="3770314" cy="1631216"/>
          </a:xfrm>
          <a:prstGeom prst="rect">
            <a:avLst/>
          </a:prstGeom>
        </p:spPr>
        <p:txBody>
          <a:bodyPr wrap="square">
            <a:spAutoFit/>
          </a:bodyPr>
          <a:lstStyle/>
          <a:p>
            <a:pPr algn="ctr"/>
            <a:r>
              <a:rPr lang="ru-RU" sz="2000" dirty="0"/>
              <a:t>The </a:t>
            </a:r>
            <a:r>
              <a:rPr lang="en-US" sz="2000" dirty="0" smtClean="0"/>
              <a:t>14th International Conference on Pattern Recognition and Information Processing (</a:t>
            </a:r>
            <a:r>
              <a:rPr lang="en-US" sz="2000" b="1" dirty="0" smtClean="0"/>
              <a:t>PRIP’2019</a:t>
            </a:r>
            <a:r>
              <a:rPr lang="en-US" sz="2000" dirty="0" smtClean="0"/>
              <a:t>)</a:t>
            </a:r>
            <a:endParaRPr lang="ru-RU" sz="2000" b="1" dirty="0"/>
          </a:p>
          <a:p>
            <a:pPr algn="ctr"/>
            <a:r>
              <a:rPr lang="en-US" sz="2000" dirty="0" smtClean="0"/>
              <a:t>Minsk</a:t>
            </a:r>
            <a:r>
              <a:rPr lang="ru-RU" sz="2000" dirty="0" smtClean="0"/>
              <a:t>, </a:t>
            </a:r>
            <a:r>
              <a:rPr lang="en-US" sz="2000" dirty="0" smtClean="0"/>
              <a:t>Belarus</a:t>
            </a:r>
            <a:r>
              <a:rPr lang="ru-RU" sz="2000" dirty="0" smtClean="0"/>
              <a:t>, </a:t>
            </a:r>
            <a:r>
              <a:rPr lang="en-US" sz="2000" dirty="0" smtClean="0"/>
              <a:t>May 21-23, </a:t>
            </a:r>
            <a:r>
              <a:rPr lang="ru-RU" sz="2000" dirty="0" smtClean="0"/>
              <a:t>201</a:t>
            </a:r>
            <a:r>
              <a:rPr lang="en-US" sz="2000" dirty="0" smtClean="0"/>
              <a:t>9</a:t>
            </a:r>
            <a:endParaRPr lang="ru-RU" sz="2000" dirty="0"/>
          </a:p>
        </p:txBody>
      </p:sp>
      <p:pic>
        <p:nvPicPr>
          <p:cNvPr id="1026" name="Picture 2" descr="C:\Users\User\Downloads\12_126980_0_125555.jpg"/>
          <p:cNvPicPr>
            <a:picLocks noChangeAspect="1" noChangeArrowheads="1"/>
          </p:cNvPicPr>
          <p:nvPr/>
        </p:nvPicPr>
        <p:blipFill>
          <a:blip r:embed="rId5" cstate="print"/>
          <a:srcRect/>
          <a:stretch>
            <a:fillRect/>
          </a:stretch>
        </p:blipFill>
        <p:spPr bwMode="auto">
          <a:xfrm>
            <a:off x="561975" y="571500"/>
            <a:ext cx="1200150" cy="1200150"/>
          </a:xfrm>
          <a:prstGeom prst="rect">
            <a:avLst/>
          </a:prstGeom>
          <a:noFill/>
        </p:spPr>
      </p:pic>
      <p:pic>
        <p:nvPicPr>
          <p:cNvPr id="1027" name="Picture 3" descr="C:\Users\User\Downloads\12_126980_0_125432.jpg"/>
          <p:cNvPicPr>
            <a:picLocks noChangeAspect="1" noChangeArrowheads="1"/>
          </p:cNvPicPr>
          <p:nvPr/>
        </p:nvPicPr>
        <p:blipFill>
          <a:blip r:embed="rId6" cstate="print"/>
          <a:srcRect/>
          <a:stretch>
            <a:fillRect/>
          </a:stretch>
        </p:blipFill>
        <p:spPr bwMode="auto">
          <a:xfrm>
            <a:off x="2552700" y="507471"/>
            <a:ext cx="1238250" cy="1499658"/>
          </a:xfrm>
          <a:prstGeom prst="rect">
            <a:avLst/>
          </a:prstGeom>
          <a:noFill/>
        </p:spPr>
      </p:pic>
    </p:spTree>
    <p:extLst>
      <p:ext uri="{BB962C8B-B14F-4D97-AF65-F5344CB8AC3E}">
        <p14:creationId xmlns="" xmlns:p14="http://schemas.microsoft.com/office/powerpoint/2010/main" val="248065211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9144000" cy="1448553"/>
          </a:xfrm>
        </p:spPr>
        <p:txBody>
          <a:bodyPr>
            <a:normAutofit/>
          </a:bodyPr>
          <a:lstStyle/>
          <a:p>
            <a:pPr algn="ctr"/>
            <a:r>
              <a:rPr lang="en-US" sz="4800" dirty="0"/>
              <a:t>Numerical </a:t>
            </a:r>
            <a:r>
              <a:rPr lang="en-US" sz="4800" dirty="0" smtClean="0"/>
              <a:t>results</a:t>
            </a:r>
            <a:endParaRPr lang="ru-RU" sz="4800" dirty="0"/>
          </a:p>
        </p:txBody>
      </p:sp>
      <p:pic>
        <p:nvPicPr>
          <p:cNvPr id="5" name="Рисунок 4" descr="UNet_A.png"/>
          <p:cNvPicPr/>
          <p:nvPr/>
        </p:nvPicPr>
        <p:blipFill>
          <a:blip r:embed="rId2" cstate="print"/>
          <a:stretch>
            <a:fillRect/>
          </a:stretch>
        </p:blipFill>
        <p:spPr>
          <a:xfrm>
            <a:off x="400050" y="1571625"/>
            <a:ext cx="8401050" cy="5143500"/>
          </a:xfrm>
          <a:prstGeom prst="rect">
            <a:avLst/>
          </a:prstGeom>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
            <a:ext cx="9144000" cy="1438274"/>
          </a:xfrm>
        </p:spPr>
        <p:txBody>
          <a:bodyPr>
            <a:normAutofit/>
          </a:bodyPr>
          <a:lstStyle/>
          <a:p>
            <a:pPr algn="ctr"/>
            <a:r>
              <a:rPr lang="en-US" sz="4800" dirty="0"/>
              <a:t>Examples of </a:t>
            </a:r>
            <a:r>
              <a:rPr lang="en-US" sz="4800" dirty="0" smtClean="0"/>
              <a:t>detection</a:t>
            </a:r>
            <a:endParaRPr lang="ru-RU" sz="4800" dirty="0"/>
          </a:p>
        </p:txBody>
      </p:sp>
      <p:pic>
        <p:nvPicPr>
          <p:cNvPr id="5" name="Рисунок 4" descr="test_.jpg"/>
          <p:cNvPicPr>
            <a:picLocks noChangeAspect="1"/>
          </p:cNvPicPr>
          <p:nvPr/>
        </p:nvPicPr>
        <p:blipFill>
          <a:blip r:embed="rId2" cstate="print"/>
          <a:stretch>
            <a:fillRect/>
          </a:stretch>
        </p:blipFill>
        <p:spPr>
          <a:xfrm>
            <a:off x="161925" y="1733550"/>
            <a:ext cx="4320000" cy="4320000"/>
          </a:xfrm>
          <a:prstGeom prst="rect">
            <a:avLst/>
          </a:prstGeom>
        </p:spPr>
      </p:pic>
      <p:pic>
        <p:nvPicPr>
          <p:cNvPr id="6" name="Рисунок 5" descr="test_.jpg"/>
          <p:cNvPicPr>
            <a:picLocks noChangeAspect="1"/>
          </p:cNvPicPr>
          <p:nvPr/>
        </p:nvPicPr>
        <p:blipFill>
          <a:blip r:embed="rId3" cstate="print"/>
          <a:stretch>
            <a:fillRect/>
          </a:stretch>
        </p:blipFill>
        <p:spPr>
          <a:xfrm>
            <a:off x="4633500" y="1733550"/>
            <a:ext cx="4320000" cy="4320000"/>
          </a:xfrm>
          <a:prstGeom prst="rect">
            <a:avLst/>
          </a:prstGeom>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
            <a:ext cx="9144000" cy="1438274"/>
          </a:xfrm>
        </p:spPr>
        <p:txBody>
          <a:bodyPr>
            <a:normAutofit/>
          </a:bodyPr>
          <a:lstStyle/>
          <a:p>
            <a:pPr algn="ctr"/>
            <a:r>
              <a:rPr lang="en-US" sz="4800" dirty="0"/>
              <a:t>Examples of </a:t>
            </a:r>
            <a:r>
              <a:rPr lang="en-US" sz="4800" dirty="0" smtClean="0"/>
              <a:t>detection</a:t>
            </a:r>
            <a:endParaRPr lang="ru-RU" sz="4800" dirty="0"/>
          </a:p>
        </p:txBody>
      </p:sp>
      <p:pic>
        <p:nvPicPr>
          <p:cNvPr id="5" name="Рисунок 4" descr="test_.jpg"/>
          <p:cNvPicPr>
            <a:picLocks noChangeAspect="1"/>
          </p:cNvPicPr>
          <p:nvPr/>
        </p:nvPicPr>
        <p:blipFill>
          <a:blip r:embed="rId2" cstate="print"/>
          <a:stretch>
            <a:fillRect/>
          </a:stretch>
        </p:blipFill>
        <p:spPr>
          <a:xfrm>
            <a:off x="161925" y="1733550"/>
            <a:ext cx="4320000" cy="4320000"/>
          </a:xfrm>
          <a:prstGeom prst="rect">
            <a:avLst/>
          </a:prstGeom>
        </p:spPr>
      </p:pic>
      <p:pic>
        <p:nvPicPr>
          <p:cNvPr id="6" name="Рисунок 5" descr="test_.jpg"/>
          <p:cNvPicPr>
            <a:picLocks noChangeAspect="1"/>
          </p:cNvPicPr>
          <p:nvPr/>
        </p:nvPicPr>
        <p:blipFill>
          <a:blip r:embed="rId3" cstate="print"/>
          <a:stretch>
            <a:fillRect/>
          </a:stretch>
        </p:blipFill>
        <p:spPr>
          <a:xfrm>
            <a:off x="4633500" y="1733550"/>
            <a:ext cx="4320000" cy="4320000"/>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
            <a:ext cx="9144000" cy="1438274"/>
          </a:xfrm>
        </p:spPr>
        <p:txBody>
          <a:bodyPr>
            <a:normAutofit/>
          </a:bodyPr>
          <a:lstStyle/>
          <a:p>
            <a:pPr algn="ctr"/>
            <a:r>
              <a:rPr lang="en-US" sz="4800" dirty="0"/>
              <a:t>Conclusions</a:t>
            </a:r>
            <a:endParaRPr lang="ru-RU" sz="4800" dirty="0"/>
          </a:p>
        </p:txBody>
      </p:sp>
      <p:sp>
        <p:nvSpPr>
          <p:cNvPr id="4" name="Содержимое 2"/>
          <p:cNvSpPr>
            <a:spLocks noGrp="1"/>
          </p:cNvSpPr>
          <p:nvPr>
            <p:ph sz="quarter" idx="1"/>
          </p:nvPr>
        </p:nvSpPr>
        <p:spPr>
          <a:xfrm>
            <a:off x="161924" y="1762125"/>
            <a:ext cx="8855521" cy="4905374"/>
          </a:xfrm>
        </p:spPr>
        <p:txBody>
          <a:bodyPr>
            <a:normAutofit lnSpcReduction="10000"/>
          </a:bodyPr>
          <a:lstStyle/>
          <a:p>
            <a:pPr algn="just"/>
            <a:r>
              <a:rPr lang="en-US" sz="3200" dirty="0" smtClean="0"/>
              <a:t>CNNs can be effectively used for building detection on aerial photos</a:t>
            </a:r>
            <a:endParaRPr lang="en-US" sz="3200" dirty="0"/>
          </a:p>
          <a:p>
            <a:pPr algn="just">
              <a:buNone/>
            </a:pPr>
            <a:endParaRPr lang="en-US" sz="3200" dirty="0" smtClean="0"/>
          </a:p>
          <a:p>
            <a:pPr algn="just"/>
            <a:r>
              <a:rPr lang="en-US" sz="3200" dirty="0" smtClean="0"/>
              <a:t>U-Net and </a:t>
            </a:r>
            <a:r>
              <a:rPr lang="en-US" sz="3200" dirty="0" err="1" smtClean="0"/>
              <a:t>LinkNet</a:t>
            </a:r>
            <a:r>
              <a:rPr lang="en-US" sz="3200" dirty="0" smtClean="0"/>
              <a:t> were developed to cope with satellite images segmentation</a:t>
            </a:r>
            <a:endParaRPr lang="en-US" sz="3200" dirty="0"/>
          </a:p>
          <a:p>
            <a:pPr algn="just">
              <a:buNone/>
            </a:pPr>
            <a:endParaRPr lang="en-US" sz="3200" dirty="0"/>
          </a:p>
          <a:p>
            <a:pPr algn="just"/>
            <a:r>
              <a:rPr lang="en-US" sz="3200" dirty="0" smtClean="0"/>
              <a:t>The training of CNNs was carried out on supercomputer NVIDIA DGX-1</a:t>
            </a:r>
          </a:p>
          <a:p>
            <a:pPr algn="just">
              <a:buNone/>
            </a:pPr>
            <a:endParaRPr lang="ru-RU" sz="3200" dirty="0"/>
          </a:p>
          <a:p>
            <a:pPr algn="just"/>
            <a:r>
              <a:rPr lang="ru-RU" sz="3200" dirty="0" smtClean="0"/>
              <a:t>The </a:t>
            </a:r>
            <a:r>
              <a:rPr lang="en-US" sz="3200" dirty="0" smtClean="0"/>
              <a:t>best performance was given by using U-Net</a:t>
            </a:r>
          </a:p>
          <a:p>
            <a:pPr algn="just"/>
            <a:endParaRPr lang="en-US" sz="3200"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
            <a:ext cx="9144000" cy="1438274"/>
          </a:xfrm>
        </p:spPr>
        <p:txBody>
          <a:bodyPr>
            <a:normAutofit/>
          </a:bodyPr>
          <a:lstStyle/>
          <a:p>
            <a:pPr algn="ctr"/>
            <a:r>
              <a:rPr lang="en-US" sz="4800" dirty="0" smtClean="0"/>
              <a:t>Future plans</a:t>
            </a:r>
            <a:endParaRPr lang="ru-RU" sz="4800" dirty="0"/>
          </a:p>
        </p:txBody>
      </p:sp>
      <p:sp>
        <p:nvSpPr>
          <p:cNvPr id="7" name="Содержимое 2"/>
          <p:cNvSpPr txBox="1">
            <a:spLocks/>
          </p:cNvSpPr>
          <p:nvPr/>
        </p:nvSpPr>
        <p:spPr bwMode="auto">
          <a:xfrm>
            <a:off x="142874" y="2019300"/>
            <a:ext cx="8855521" cy="38957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p>
            <a:pPr marL="0" marR="0" lvl="0" indent="0" algn="just" defTabSz="914400" rtl="0" eaLnBrk="0" fontAlgn="base" latinLnBrk="0" hangingPunct="0">
              <a:lnSpc>
                <a:spcPct val="100000"/>
              </a:lnSpc>
              <a:spcBef>
                <a:spcPct val="20000"/>
              </a:spcBef>
              <a:spcAft>
                <a:spcPct val="0"/>
              </a:spcAft>
              <a:buClrTx/>
              <a:buSzTx/>
              <a:buFont typeface="Arial" pitchFamily="34" charset="0"/>
              <a:buChar char="•"/>
              <a:tabLst/>
              <a:defRPr/>
            </a:pPr>
            <a:r>
              <a:rPr kumimoji="0" lang="en-US" sz="3000" b="0" i="0" u="none" strike="noStrike" kern="1200" cap="none" spc="0" normalizeH="0" baseline="0" noProof="0" dirty="0" smtClean="0">
                <a:ln>
                  <a:noFill/>
                </a:ln>
                <a:effectLst/>
                <a:uLnTx/>
                <a:uFillTx/>
                <a:latin typeface="+mn-lt"/>
                <a:ea typeface="+mn-ea"/>
                <a:cs typeface="+mn-cs"/>
              </a:rPr>
              <a:t> </a:t>
            </a:r>
            <a:r>
              <a:rPr lang="en-US" sz="3000" dirty="0" smtClean="0"/>
              <a:t> Try more complicated loss functions</a:t>
            </a:r>
            <a:endParaRPr kumimoji="0" lang="en-US" sz="3000" b="0" i="0" u="none" strike="noStrike" kern="1200" cap="none" spc="0" normalizeH="0" baseline="0" noProof="0" dirty="0" smtClean="0">
              <a:ln>
                <a:noFill/>
              </a:ln>
              <a:effectLst/>
              <a:uLnTx/>
              <a:uFillTx/>
              <a:latin typeface="+mn-lt"/>
              <a:ea typeface="+mn-ea"/>
              <a:cs typeface="+mn-cs"/>
            </a:endParaRPr>
          </a:p>
          <a:p>
            <a:pPr marL="0" marR="0" lvl="0" indent="0" algn="just" defTabSz="914400" rtl="0" eaLnBrk="0" fontAlgn="base" latinLnBrk="0" hangingPunct="0">
              <a:lnSpc>
                <a:spcPct val="100000"/>
              </a:lnSpc>
              <a:spcBef>
                <a:spcPct val="20000"/>
              </a:spcBef>
              <a:spcAft>
                <a:spcPct val="0"/>
              </a:spcAft>
              <a:buClrTx/>
              <a:buSzTx/>
              <a:tabLst/>
              <a:defRPr/>
            </a:pPr>
            <a:endParaRPr lang="en-US" sz="3000" dirty="0" smtClean="0"/>
          </a:p>
          <a:p>
            <a:pPr marL="0" marR="0" lvl="0" indent="0" algn="just" defTabSz="914400" rtl="0" eaLnBrk="0" fontAlgn="base" latinLnBrk="0" hangingPunct="0">
              <a:lnSpc>
                <a:spcPct val="100000"/>
              </a:lnSpc>
              <a:spcBef>
                <a:spcPct val="20000"/>
              </a:spcBef>
              <a:spcAft>
                <a:spcPct val="0"/>
              </a:spcAft>
              <a:buClrTx/>
              <a:buSzTx/>
              <a:tabLst/>
              <a:defRPr/>
            </a:pPr>
            <a:endParaRPr kumimoji="0" lang="en-US" sz="3000" b="0" i="0" u="none" strike="noStrike" kern="1200" cap="none" spc="0" normalizeH="0" baseline="0" noProof="0" dirty="0" smtClean="0">
              <a:ln>
                <a:noFill/>
              </a:ln>
              <a:effectLst/>
              <a:uLnTx/>
              <a:uFillTx/>
              <a:latin typeface="+mn-lt"/>
              <a:ea typeface="+mn-ea"/>
              <a:cs typeface="+mn-cs"/>
            </a:endParaRPr>
          </a:p>
          <a:p>
            <a:pPr marL="0" marR="0" lvl="0" indent="0" algn="just" defTabSz="914400" rtl="0" eaLnBrk="0" fontAlgn="base" latinLnBrk="0" hangingPunct="0">
              <a:lnSpc>
                <a:spcPct val="100000"/>
              </a:lnSpc>
              <a:spcBef>
                <a:spcPct val="20000"/>
              </a:spcBef>
              <a:spcAft>
                <a:spcPct val="0"/>
              </a:spcAft>
              <a:buClrTx/>
              <a:buSzTx/>
              <a:buFont typeface="Arial" pitchFamily="34" charset="0"/>
              <a:buChar char="•"/>
              <a:tabLst/>
              <a:defRPr/>
            </a:pPr>
            <a:r>
              <a:rPr kumimoji="0" lang="en-US" sz="3000" b="0" i="0" u="none" strike="noStrike" kern="1200" cap="none" spc="0" normalizeH="0" baseline="0" noProof="0" dirty="0" smtClean="0">
                <a:ln>
                  <a:noFill/>
                </a:ln>
                <a:effectLst/>
                <a:uLnTx/>
                <a:uFillTx/>
                <a:latin typeface="+mn-lt"/>
                <a:ea typeface="+mn-ea"/>
                <a:cs typeface="+mn-cs"/>
              </a:rPr>
              <a:t>  Detect building corners</a:t>
            </a:r>
          </a:p>
          <a:p>
            <a:pPr marL="0" marR="0" lvl="0" indent="0" algn="just" defTabSz="914400" rtl="0" eaLnBrk="0" fontAlgn="base" latinLnBrk="0" hangingPunct="0">
              <a:lnSpc>
                <a:spcPct val="100000"/>
              </a:lnSpc>
              <a:spcBef>
                <a:spcPct val="20000"/>
              </a:spcBef>
              <a:spcAft>
                <a:spcPct val="0"/>
              </a:spcAft>
              <a:buClrTx/>
              <a:buSzTx/>
              <a:tabLst/>
              <a:defRPr/>
            </a:pPr>
            <a:endParaRPr lang="en-US" sz="3000" dirty="0" smtClean="0"/>
          </a:p>
          <a:p>
            <a:pPr marL="0" marR="0" lvl="0" indent="0" algn="just" defTabSz="914400" rtl="0" eaLnBrk="0" fontAlgn="base" latinLnBrk="0" hangingPunct="0">
              <a:lnSpc>
                <a:spcPct val="100000"/>
              </a:lnSpc>
              <a:spcBef>
                <a:spcPct val="20000"/>
              </a:spcBef>
              <a:spcAft>
                <a:spcPct val="0"/>
              </a:spcAft>
              <a:buClrTx/>
              <a:buSzTx/>
              <a:tabLst/>
              <a:defRPr/>
            </a:pPr>
            <a:endParaRPr lang="en-US" sz="3000" dirty="0" smtClean="0"/>
          </a:p>
          <a:p>
            <a:pPr marL="0" marR="0" lvl="0" indent="0" algn="just" defTabSz="914400" rtl="0" eaLnBrk="0" fontAlgn="base" latinLnBrk="0" hangingPunct="0">
              <a:lnSpc>
                <a:spcPct val="100000"/>
              </a:lnSpc>
              <a:spcBef>
                <a:spcPct val="20000"/>
              </a:spcBef>
              <a:spcAft>
                <a:spcPct val="0"/>
              </a:spcAft>
              <a:buClrTx/>
              <a:buSzTx/>
              <a:buFont typeface="Arial" pitchFamily="34" charset="0"/>
              <a:buChar char="•"/>
              <a:tabLst/>
              <a:defRPr/>
            </a:pPr>
            <a:r>
              <a:rPr kumimoji="0" lang="en-US" sz="3000" b="0" i="0" u="none" strike="noStrike" kern="1200" cap="none" spc="0" normalizeH="0" baseline="0" noProof="0" dirty="0" smtClean="0">
                <a:ln>
                  <a:noFill/>
                </a:ln>
                <a:effectLst/>
                <a:uLnTx/>
                <a:uFillTx/>
                <a:latin typeface="+mn-lt"/>
                <a:ea typeface="+mn-ea"/>
                <a:cs typeface="+mn-cs"/>
              </a:rPr>
              <a:t> Try mask</a:t>
            </a:r>
            <a:r>
              <a:rPr kumimoji="0" lang="en-US" sz="3000" b="0" i="0" u="none" strike="noStrike" kern="1200" cap="none" spc="0" normalizeH="0" noProof="0" dirty="0" smtClean="0">
                <a:ln>
                  <a:noFill/>
                </a:ln>
                <a:effectLst/>
                <a:uLnTx/>
                <a:uFillTx/>
                <a:latin typeface="+mn-lt"/>
                <a:ea typeface="+mn-ea"/>
                <a:cs typeface="+mn-cs"/>
              </a:rPr>
              <a:t> search algorithms (Mask R-CNN, </a:t>
            </a:r>
            <a:r>
              <a:rPr kumimoji="0" lang="en-US" sz="3000" b="0" i="0" u="none" strike="noStrike" kern="1200" cap="none" spc="0" normalizeH="0" noProof="0" dirty="0" smtClean="0">
                <a:ln>
                  <a:noFill/>
                </a:ln>
                <a:effectLst/>
                <a:uLnTx/>
                <a:uFillTx/>
                <a:latin typeface="+mn-lt"/>
                <a:ea typeface="+mn-ea"/>
                <a:cs typeface="+mn-cs"/>
              </a:rPr>
              <a:t>Faster-CNN)</a:t>
            </a:r>
            <a:endParaRPr kumimoji="0" lang="en-US" sz="3000" b="0" i="0" u="none" strike="noStrike" kern="1200" cap="none" spc="0" normalizeH="0" baseline="0" noProof="0" dirty="0" smtClean="0">
              <a:ln>
                <a:noFill/>
              </a:ln>
              <a:effectLst/>
              <a:uLnTx/>
              <a:uFillTx/>
              <a:latin typeface="+mn-lt"/>
              <a:ea typeface="+mn-ea"/>
              <a:cs typeface="+mn-cs"/>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
            <a:ext cx="9144000" cy="1438274"/>
          </a:xfrm>
        </p:spPr>
        <p:txBody>
          <a:bodyPr>
            <a:normAutofit/>
          </a:bodyPr>
          <a:lstStyle/>
          <a:p>
            <a:pPr algn="ctr"/>
            <a:r>
              <a:rPr lang="en-US" sz="4800" dirty="0" smtClean="0"/>
              <a:t>Acknowledgment</a:t>
            </a:r>
            <a:endParaRPr lang="ru-RU" sz="4800" dirty="0"/>
          </a:p>
        </p:txBody>
      </p:sp>
      <p:sp>
        <p:nvSpPr>
          <p:cNvPr id="4" name="Содержимое 2"/>
          <p:cNvSpPr>
            <a:spLocks noGrp="1"/>
          </p:cNvSpPr>
          <p:nvPr>
            <p:ph sz="quarter" idx="1"/>
          </p:nvPr>
        </p:nvSpPr>
        <p:spPr>
          <a:xfrm>
            <a:off x="161924" y="2038350"/>
            <a:ext cx="8855521" cy="2019300"/>
          </a:xfrm>
        </p:spPr>
        <p:txBody>
          <a:bodyPr>
            <a:noAutofit/>
          </a:bodyPr>
          <a:lstStyle/>
          <a:p>
            <a:pPr algn="just">
              <a:buNone/>
            </a:pPr>
            <a:r>
              <a:rPr lang="en-US" sz="2000" dirty="0" smtClean="0"/>
              <a:t>    </a:t>
            </a:r>
            <a:r>
              <a:rPr lang="en-US" dirty="0" smtClean="0"/>
              <a:t>The work was prepared with the financial support of the Ministry of Education of the Russian Federation as part of the research project No. 14.575.21.0167 connected with the implementation of applied scientific research id. RFMEFI57517X0167</a:t>
            </a:r>
            <a:endParaRPr lang="en-US" dirty="0"/>
          </a:p>
        </p:txBody>
      </p:sp>
      <p:pic>
        <p:nvPicPr>
          <p:cNvPr id="1026" name="Picture 2" descr="C:\Users\User\Downloads\russian-sch.png"/>
          <p:cNvPicPr>
            <a:picLocks noChangeAspect="1" noChangeArrowheads="1"/>
          </p:cNvPicPr>
          <p:nvPr/>
        </p:nvPicPr>
        <p:blipFill>
          <a:blip r:embed="rId2" cstate="print"/>
          <a:srcRect/>
          <a:stretch>
            <a:fillRect/>
          </a:stretch>
        </p:blipFill>
        <p:spPr bwMode="auto">
          <a:xfrm>
            <a:off x="935815" y="4752975"/>
            <a:ext cx="3079784" cy="1009650"/>
          </a:xfrm>
          <a:prstGeom prst="rect">
            <a:avLst/>
          </a:prstGeom>
          <a:noFill/>
        </p:spPr>
      </p:pic>
      <p:pic>
        <p:nvPicPr>
          <p:cNvPr id="5" name="Picture 7" descr="C:\Users\User\Downloads\rudn.png"/>
          <p:cNvPicPr>
            <a:picLocks noChangeAspect="1" noChangeArrowheads="1"/>
          </p:cNvPicPr>
          <p:nvPr/>
        </p:nvPicPr>
        <p:blipFill>
          <a:blip r:embed="rId3" cstate="print"/>
          <a:srcRect/>
          <a:stretch>
            <a:fillRect/>
          </a:stretch>
        </p:blipFill>
        <p:spPr bwMode="auto">
          <a:xfrm>
            <a:off x="5338209" y="4876800"/>
            <a:ext cx="2685568" cy="835652"/>
          </a:xfrm>
          <a:prstGeom prst="rect">
            <a:avLst/>
          </a:prstGeom>
          <a:noFill/>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5" name="Picture 7" descr="C:\Users\User\Downloads\rudn.png"/>
          <p:cNvPicPr>
            <a:picLocks noChangeAspect="1" noChangeArrowheads="1"/>
          </p:cNvPicPr>
          <p:nvPr/>
        </p:nvPicPr>
        <p:blipFill>
          <a:blip r:embed="rId2" cstate="print"/>
          <a:srcRect/>
          <a:stretch>
            <a:fillRect/>
          </a:stretch>
        </p:blipFill>
        <p:spPr bwMode="auto">
          <a:xfrm>
            <a:off x="4609510" y="4610100"/>
            <a:ext cx="2257016" cy="702302"/>
          </a:xfrm>
          <a:prstGeom prst="rect">
            <a:avLst/>
          </a:prstGeom>
          <a:noFill/>
        </p:spPr>
      </p:pic>
      <p:sp>
        <p:nvSpPr>
          <p:cNvPr id="2" name="Прямоугольник 1">
            <a:extLst>
              <a:ext uri="{FF2B5EF4-FFF2-40B4-BE49-F238E27FC236}">
                <a16:creationId xmlns="" xmlns:a16="http://schemas.microsoft.com/office/drawing/2014/main" id="{8BE92FC6-1463-48DF-80D7-033A13FB054A}"/>
              </a:ext>
            </a:extLst>
          </p:cNvPr>
          <p:cNvSpPr/>
          <p:nvPr/>
        </p:nvSpPr>
        <p:spPr>
          <a:xfrm>
            <a:off x="342900" y="2478943"/>
            <a:ext cx="8496300" cy="1200329"/>
          </a:xfrm>
          <a:prstGeom prst="rect">
            <a:avLst/>
          </a:prstGeom>
        </p:spPr>
        <p:txBody>
          <a:bodyPr wrap="square">
            <a:spAutoFit/>
          </a:bodyPr>
          <a:lstStyle/>
          <a:p>
            <a:pPr algn="ctr"/>
            <a:r>
              <a:rPr lang="en-US" sz="3600" dirty="0" smtClean="0"/>
              <a:t>High-resolution Aerial Image Segmentation for Automated Building Detection</a:t>
            </a:r>
            <a:r>
              <a:rPr lang="ru-RU" sz="3600" dirty="0" smtClean="0"/>
              <a:t> </a:t>
            </a:r>
            <a:endParaRPr lang="ru-RU" sz="3600" dirty="0"/>
          </a:p>
        </p:txBody>
      </p:sp>
      <p:pic>
        <p:nvPicPr>
          <p:cNvPr id="1028" name="Picture 4" descr="P.G. Demidov">
            <a:extLst>
              <a:ext uri="{FF2B5EF4-FFF2-40B4-BE49-F238E27FC236}">
                <a16:creationId xmlns="" xmlns:a16="http://schemas.microsoft.com/office/drawing/2014/main" id="{88C8A80F-C611-4F96-8FCA-F1C875199096}"/>
              </a:ext>
            </a:extLst>
          </p:cNvPr>
          <p:cNvPicPr>
            <a:picLocks noChangeAspect="1" noChangeArrowheads="1"/>
          </p:cNvPicPr>
          <p:nvPr/>
        </p:nvPicPr>
        <p:blipFill>
          <a:blip r:embed="rId3" cstate="print">
            <a:extLst>
              <a:ext uri="{28A0092B-C50C-407E-A947-70E740481C1C}">
                <a14:useLocalDpi xmlns="" xmlns:a14="http://schemas.microsoft.com/office/drawing/2010/main" val="0"/>
              </a:ext>
            </a:extLst>
          </a:blip>
          <a:srcRect/>
          <a:stretch>
            <a:fillRect/>
          </a:stretch>
        </p:blipFill>
        <p:spPr bwMode="auto">
          <a:xfrm>
            <a:off x="351036" y="4644253"/>
            <a:ext cx="1782564" cy="1802370"/>
          </a:xfrm>
          <a:prstGeom prst="rect">
            <a:avLst/>
          </a:prstGeom>
          <a:noFill/>
          <a:extLst>
            <a:ext uri="{909E8E84-426E-40DD-AFC4-6F175D3DCCD1}">
              <a14:hiddenFill xmlns="" xmlns:a14="http://schemas.microsoft.com/office/drawing/2010/main">
                <a:solidFill>
                  <a:srgbClr val="FFFFFF"/>
                </a:solidFill>
              </a14:hiddenFill>
            </a:ext>
          </a:extLst>
        </p:spPr>
      </p:pic>
      <p:sp>
        <p:nvSpPr>
          <p:cNvPr id="3" name="Прямоугольник 2">
            <a:extLst>
              <a:ext uri="{FF2B5EF4-FFF2-40B4-BE49-F238E27FC236}">
                <a16:creationId xmlns="" xmlns:a16="http://schemas.microsoft.com/office/drawing/2014/main" id="{71C97E3D-EB3D-431F-8C05-E272FE2B4CD8}"/>
              </a:ext>
            </a:extLst>
          </p:cNvPr>
          <p:cNvSpPr/>
          <p:nvPr/>
        </p:nvSpPr>
        <p:spPr>
          <a:xfrm>
            <a:off x="2150450" y="5219691"/>
            <a:ext cx="2345350" cy="646331"/>
          </a:xfrm>
          <a:prstGeom prst="rect">
            <a:avLst/>
          </a:prstGeom>
        </p:spPr>
        <p:txBody>
          <a:bodyPr wrap="square">
            <a:spAutoFit/>
          </a:bodyPr>
          <a:lstStyle/>
          <a:p>
            <a:r>
              <a:rPr lang="en-US" dirty="0" smtClean="0">
                <a:cs typeface="Times New Roman" pitchFamily="18" charset="0"/>
              </a:rPr>
              <a:t>Vladimir </a:t>
            </a:r>
            <a:r>
              <a:rPr lang="en-US" dirty="0" err="1" smtClean="0">
                <a:cs typeface="Times New Roman" pitchFamily="18" charset="0"/>
              </a:rPr>
              <a:t>Khryashchev</a:t>
            </a:r>
            <a:endParaRPr lang="en-US" dirty="0" smtClean="0">
              <a:cs typeface="Times New Roman" pitchFamily="18" charset="0"/>
            </a:endParaRPr>
          </a:p>
          <a:p>
            <a:pPr>
              <a:lnSpc>
                <a:spcPct val="100000"/>
              </a:lnSpc>
              <a:spcBef>
                <a:spcPts val="0"/>
              </a:spcBef>
            </a:pPr>
            <a:r>
              <a:rPr lang="en-US" dirty="0" smtClean="0">
                <a:cs typeface="Times New Roman" pitchFamily="18" charset="0"/>
              </a:rPr>
              <a:t>Anatoly </a:t>
            </a:r>
            <a:r>
              <a:rPr lang="en-US" dirty="0" err="1" smtClean="0">
                <a:cs typeface="Times New Roman" pitchFamily="18" charset="0"/>
              </a:rPr>
              <a:t>Sedov</a:t>
            </a:r>
            <a:endParaRPr lang="en-US" dirty="0" smtClean="0">
              <a:cs typeface="Times New Roman" pitchFamily="18" charset="0"/>
            </a:endParaRPr>
          </a:p>
        </p:txBody>
      </p:sp>
      <p:sp>
        <p:nvSpPr>
          <p:cNvPr id="4" name="Прямоугольник 3">
            <a:extLst>
              <a:ext uri="{FF2B5EF4-FFF2-40B4-BE49-F238E27FC236}">
                <a16:creationId xmlns="" xmlns:a16="http://schemas.microsoft.com/office/drawing/2014/main" id="{BE0E1986-7CFE-4252-8FB8-BDCD9E583C3A}"/>
              </a:ext>
            </a:extLst>
          </p:cNvPr>
          <p:cNvSpPr/>
          <p:nvPr/>
        </p:nvSpPr>
        <p:spPr>
          <a:xfrm>
            <a:off x="6877952" y="4624185"/>
            <a:ext cx="2048318" cy="646331"/>
          </a:xfrm>
          <a:prstGeom prst="rect">
            <a:avLst/>
          </a:prstGeom>
        </p:spPr>
        <p:txBody>
          <a:bodyPr wrap="square">
            <a:spAutoFit/>
          </a:bodyPr>
          <a:lstStyle/>
          <a:p>
            <a:pPr>
              <a:lnSpc>
                <a:spcPct val="100000"/>
              </a:lnSpc>
              <a:spcBef>
                <a:spcPts val="0"/>
              </a:spcBef>
            </a:pPr>
            <a:r>
              <a:rPr lang="en-US" b="1" dirty="0" smtClean="0">
                <a:cs typeface="Times New Roman" pitchFamily="18" charset="0"/>
              </a:rPr>
              <a:t>Leonid </a:t>
            </a:r>
            <a:r>
              <a:rPr lang="en-US" b="1" dirty="0" err="1" smtClean="0">
                <a:cs typeface="Times New Roman" pitchFamily="18" charset="0"/>
              </a:rPr>
              <a:t>Ivanovsky</a:t>
            </a:r>
            <a:endParaRPr lang="en-US" b="1" dirty="0" smtClean="0">
              <a:cs typeface="Times New Roman" pitchFamily="18" charset="0"/>
            </a:endParaRPr>
          </a:p>
          <a:p>
            <a:pPr>
              <a:lnSpc>
                <a:spcPct val="100000"/>
              </a:lnSpc>
              <a:spcBef>
                <a:spcPts val="0"/>
              </a:spcBef>
            </a:pPr>
            <a:r>
              <a:rPr lang="en-US" dirty="0" smtClean="0">
                <a:cs typeface="Times New Roman" pitchFamily="18" charset="0"/>
              </a:rPr>
              <a:t>Anna </a:t>
            </a:r>
            <a:r>
              <a:rPr lang="en-US" dirty="0" err="1" smtClean="0">
                <a:cs typeface="Times New Roman" pitchFamily="18" charset="0"/>
              </a:rPr>
              <a:t>Ostrovskaya</a:t>
            </a:r>
            <a:endParaRPr lang="en-US" dirty="0" smtClean="0">
              <a:cs typeface="Times New Roman" pitchFamily="18" charset="0"/>
            </a:endParaRPr>
          </a:p>
        </p:txBody>
      </p:sp>
      <p:pic>
        <p:nvPicPr>
          <p:cNvPr id="12" name="Picture 8" descr="C:\Users\User\Downloads\RSS.jpg"/>
          <p:cNvPicPr>
            <a:picLocks noChangeAspect="1" noChangeArrowheads="1"/>
          </p:cNvPicPr>
          <p:nvPr/>
        </p:nvPicPr>
        <p:blipFill>
          <a:blip r:embed="rId4" cstate="print"/>
          <a:srcRect/>
          <a:stretch>
            <a:fillRect/>
          </a:stretch>
        </p:blipFill>
        <p:spPr bwMode="auto">
          <a:xfrm>
            <a:off x="4667337" y="5636193"/>
            <a:ext cx="2143038" cy="737896"/>
          </a:xfrm>
          <a:prstGeom prst="rect">
            <a:avLst/>
          </a:prstGeom>
          <a:noFill/>
        </p:spPr>
      </p:pic>
      <p:sp>
        <p:nvSpPr>
          <p:cNvPr id="13" name="Прямоугольник 12"/>
          <p:cNvSpPr/>
          <p:nvPr/>
        </p:nvSpPr>
        <p:spPr>
          <a:xfrm>
            <a:off x="342900" y="2411731"/>
            <a:ext cx="8496300"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4" name="Прямоугольник 13"/>
          <p:cNvSpPr/>
          <p:nvPr/>
        </p:nvSpPr>
        <p:spPr>
          <a:xfrm>
            <a:off x="342900" y="3716656"/>
            <a:ext cx="8496300"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ru-RU"/>
          </a:p>
        </p:txBody>
      </p:sp>
      <p:sp>
        <p:nvSpPr>
          <p:cNvPr id="11" name="Прямоугольник 10">
            <a:extLst>
              <a:ext uri="{FF2B5EF4-FFF2-40B4-BE49-F238E27FC236}">
                <a16:creationId xmlns:a16="http://schemas.microsoft.com/office/drawing/2014/main" xmlns="" id="{2D6BF2C8-4F25-4D39-81E3-9D8E9968483C}"/>
              </a:ext>
            </a:extLst>
          </p:cNvPr>
          <p:cNvSpPr/>
          <p:nvPr/>
        </p:nvSpPr>
        <p:spPr>
          <a:xfrm>
            <a:off x="4934586" y="354544"/>
            <a:ext cx="3770314" cy="1631216"/>
          </a:xfrm>
          <a:prstGeom prst="rect">
            <a:avLst/>
          </a:prstGeom>
        </p:spPr>
        <p:txBody>
          <a:bodyPr wrap="square">
            <a:spAutoFit/>
          </a:bodyPr>
          <a:lstStyle/>
          <a:p>
            <a:pPr algn="ctr"/>
            <a:r>
              <a:rPr lang="ru-RU" sz="2000" dirty="0"/>
              <a:t>The </a:t>
            </a:r>
            <a:r>
              <a:rPr lang="en-US" sz="2000" dirty="0" smtClean="0"/>
              <a:t>14th International Conference on Pattern Recognition and Information Processing (</a:t>
            </a:r>
            <a:r>
              <a:rPr lang="en-US" sz="2000" b="1" dirty="0" smtClean="0"/>
              <a:t>PRIP’2019</a:t>
            </a:r>
            <a:r>
              <a:rPr lang="en-US" sz="2000" dirty="0" smtClean="0"/>
              <a:t>)</a:t>
            </a:r>
            <a:endParaRPr lang="ru-RU" sz="2000" b="1" dirty="0"/>
          </a:p>
          <a:p>
            <a:pPr algn="ctr"/>
            <a:r>
              <a:rPr lang="en-US" sz="2000" dirty="0" smtClean="0"/>
              <a:t>Minsk</a:t>
            </a:r>
            <a:r>
              <a:rPr lang="ru-RU" sz="2000" dirty="0" smtClean="0"/>
              <a:t>, </a:t>
            </a:r>
            <a:r>
              <a:rPr lang="en-US" sz="2000" dirty="0" smtClean="0"/>
              <a:t>Belarus</a:t>
            </a:r>
            <a:r>
              <a:rPr lang="ru-RU" sz="2000" dirty="0" smtClean="0"/>
              <a:t>, </a:t>
            </a:r>
            <a:r>
              <a:rPr lang="en-US" sz="2000" dirty="0" smtClean="0"/>
              <a:t>May 21-23, </a:t>
            </a:r>
            <a:r>
              <a:rPr lang="ru-RU" sz="2000" dirty="0" smtClean="0"/>
              <a:t>201</a:t>
            </a:r>
            <a:r>
              <a:rPr lang="en-US" sz="2000" dirty="0" smtClean="0"/>
              <a:t>9</a:t>
            </a:r>
            <a:endParaRPr lang="ru-RU" sz="2000" dirty="0"/>
          </a:p>
        </p:txBody>
      </p:sp>
      <p:pic>
        <p:nvPicPr>
          <p:cNvPr id="1026" name="Picture 2" descr="C:\Users\User\Downloads\12_126980_0_125555.jpg"/>
          <p:cNvPicPr>
            <a:picLocks noChangeAspect="1" noChangeArrowheads="1"/>
          </p:cNvPicPr>
          <p:nvPr/>
        </p:nvPicPr>
        <p:blipFill>
          <a:blip r:embed="rId5" cstate="print"/>
          <a:srcRect/>
          <a:stretch>
            <a:fillRect/>
          </a:stretch>
        </p:blipFill>
        <p:spPr bwMode="auto">
          <a:xfrm>
            <a:off x="561975" y="571500"/>
            <a:ext cx="1200150" cy="1200150"/>
          </a:xfrm>
          <a:prstGeom prst="rect">
            <a:avLst/>
          </a:prstGeom>
          <a:noFill/>
        </p:spPr>
      </p:pic>
      <p:pic>
        <p:nvPicPr>
          <p:cNvPr id="1027" name="Picture 3" descr="C:\Users\User\Downloads\12_126980_0_125432.jpg"/>
          <p:cNvPicPr>
            <a:picLocks noChangeAspect="1" noChangeArrowheads="1"/>
          </p:cNvPicPr>
          <p:nvPr/>
        </p:nvPicPr>
        <p:blipFill>
          <a:blip r:embed="rId6" cstate="print"/>
          <a:srcRect/>
          <a:stretch>
            <a:fillRect/>
          </a:stretch>
        </p:blipFill>
        <p:spPr bwMode="auto">
          <a:xfrm>
            <a:off x="2552700" y="507471"/>
            <a:ext cx="1238250" cy="1499658"/>
          </a:xfrm>
          <a:prstGeom prst="rect">
            <a:avLst/>
          </a:prstGeom>
          <a:noFill/>
        </p:spPr>
      </p:pic>
    </p:spTree>
    <p:extLst>
      <p:ext uri="{BB962C8B-B14F-4D97-AF65-F5344CB8AC3E}">
        <p14:creationId xmlns="" xmlns:p14="http://schemas.microsoft.com/office/powerpoint/2010/main" val="248065211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
            <a:ext cx="9144000" cy="1440872"/>
          </a:xfrm>
        </p:spPr>
        <p:txBody>
          <a:bodyPr>
            <a:normAutofit/>
          </a:bodyPr>
          <a:lstStyle/>
          <a:p>
            <a:pPr algn="ctr"/>
            <a:r>
              <a:rPr lang="en-US" sz="4800" dirty="0"/>
              <a:t>Purpose</a:t>
            </a:r>
            <a:endParaRPr lang="ru-RU" sz="4800" dirty="0"/>
          </a:p>
        </p:txBody>
      </p:sp>
      <p:sp>
        <p:nvSpPr>
          <p:cNvPr id="3" name="Содержимое 2"/>
          <p:cNvSpPr>
            <a:spLocks noGrp="1"/>
          </p:cNvSpPr>
          <p:nvPr>
            <p:ph idx="1"/>
          </p:nvPr>
        </p:nvSpPr>
        <p:spPr>
          <a:xfrm>
            <a:off x="38101" y="1697206"/>
            <a:ext cx="8991600" cy="1350793"/>
          </a:xfrm>
        </p:spPr>
        <p:txBody>
          <a:bodyPr>
            <a:noAutofit/>
          </a:bodyPr>
          <a:lstStyle/>
          <a:p>
            <a:pPr algn="just">
              <a:buNone/>
            </a:pPr>
            <a:r>
              <a:rPr lang="en-US" sz="3200" dirty="0"/>
              <a:t> </a:t>
            </a:r>
            <a:r>
              <a:rPr lang="en-US" sz="3200" dirty="0" smtClean="0"/>
              <a:t> </a:t>
            </a:r>
            <a:r>
              <a:rPr lang="en-US" sz="3200" dirty="0" smtClean="0"/>
              <a:t>Development </a:t>
            </a:r>
            <a:r>
              <a:rPr lang="en-US" sz="3200" dirty="0"/>
              <a:t>of </a:t>
            </a:r>
            <a:r>
              <a:rPr lang="en-US" sz="3200" dirty="0" smtClean="0"/>
              <a:t>effective </a:t>
            </a:r>
            <a:r>
              <a:rPr lang="en-US" sz="3200" dirty="0"/>
              <a:t>algorithm </a:t>
            </a:r>
            <a:r>
              <a:rPr lang="en-US" sz="3200" dirty="0" smtClean="0"/>
              <a:t>for building detection on satellite images based </a:t>
            </a:r>
            <a:r>
              <a:rPr lang="en-US" sz="3200" dirty="0"/>
              <a:t>on </a:t>
            </a:r>
            <a:r>
              <a:rPr lang="en-US" sz="3200" dirty="0" smtClean="0"/>
              <a:t>deep learning methods</a:t>
            </a:r>
            <a:endParaRPr lang="ru-RU" sz="3200" dirty="0"/>
          </a:p>
        </p:txBody>
      </p:sp>
      <p:pic>
        <p:nvPicPr>
          <p:cNvPr id="5" name="Picture 3" descr="C:\Users\User\Downloads\dammam-residential-compound2-768x432.jpg"/>
          <p:cNvPicPr>
            <a:picLocks noChangeAspect="1" noChangeArrowheads="1"/>
          </p:cNvPicPr>
          <p:nvPr/>
        </p:nvPicPr>
        <p:blipFill>
          <a:blip r:embed="rId2" cstate="print"/>
          <a:srcRect/>
          <a:stretch>
            <a:fillRect/>
          </a:stretch>
        </p:blipFill>
        <p:spPr bwMode="auto">
          <a:xfrm>
            <a:off x="314324" y="3486150"/>
            <a:ext cx="4255880" cy="2448000"/>
          </a:xfrm>
          <a:prstGeom prst="rect">
            <a:avLst/>
          </a:prstGeom>
          <a:noFill/>
        </p:spPr>
      </p:pic>
      <p:pic>
        <p:nvPicPr>
          <p:cNvPr id="7" name="Picture 4" descr="C:\Users\User\Downloads\Bc7tRXmoVug.jpg"/>
          <p:cNvPicPr>
            <a:picLocks noChangeAspect="1" noChangeArrowheads="1"/>
          </p:cNvPicPr>
          <p:nvPr/>
        </p:nvPicPr>
        <p:blipFill>
          <a:blip r:embed="rId3" cstate="print"/>
          <a:srcRect/>
          <a:stretch>
            <a:fillRect/>
          </a:stretch>
        </p:blipFill>
        <p:spPr bwMode="auto">
          <a:xfrm>
            <a:off x="4722831" y="3495674"/>
            <a:ext cx="4221562" cy="2448000"/>
          </a:xfrm>
          <a:prstGeom prst="rect">
            <a:avLst/>
          </a:prstGeom>
          <a:noFill/>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9144000" cy="1430448"/>
          </a:xfrm>
        </p:spPr>
        <p:txBody>
          <a:bodyPr>
            <a:normAutofit/>
          </a:bodyPr>
          <a:lstStyle/>
          <a:p>
            <a:pPr algn="ctr"/>
            <a:r>
              <a:rPr lang="en-US" sz="4400" dirty="0"/>
              <a:t>Algorithm requirements</a:t>
            </a:r>
            <a:endParaRPr lang="ru-RU" sz="4400" dirty="0"/>
          </a:p>
        </p:txBody>
      </p:sp>
      <p:sp>
        <p:nvSpPr>
          <p:cNvPr id="50" name="Содержимое 2"/>
          <p:cNvSpPr>
            <a:spLocks noGrp="1"/>
          </p:cNvSpPr>
          <p:nvPr>
            <p:ph idx="1"/>
          </p:nvPr>
        </p:nvSpPr>
        <p:spPr>
          <a:xfrm>
            <a:off x="333375" y="1592478"/>
            <a:ext cx="8699789" cy="5150067"/>
          </a:xfrm>
        </p:spPr>
        <p:txBody>
          <a:bodyPr>
            <a:normAutofit/>
          </a:bodyPr>
          <a:lstStyle/>
          <a:p>
            <a:r>
              <a:rPr lang="en-US" sz="3200" dirty="0" smtClean="0"/>
              <a:t>Take </a:t>
            </a:r>
            <a:r>
              <a:rPr lang="en-US" sz="3200" dirty="0"/>
              <a:t>into account the small </a:t>
            </a:r>
            <a:r>
              <a:rPr lang="en-US" sz="3200" dirty="0" smtClean="0"/>
              <a:t>size </a:t>
            </a:r>
            <a:r>
              <a:rPr lang="en-US" sz="3200" dirty="0"/>
              <a:t>of objects </a:t>
            </a:r>
          </a:p>
          <a:p>
            <a:pPr>
              <a:buNone/>
            </a:pPr>
            <a:endParaRPr lang="ru-RU" sz="3200" dirty="0"/>
          </a:p>
          <a:p>
            <a:r>
              <a:rPr lang="en-US" sz="3200" dirty="0" smtClean="0"/>
              <a:t>Be </a:t>
            </a:r>
            <a:r>
              <a:rPr lang="en-US" sz="3200" dirty="0"/>
              <a:t>invariant to rotation </a:t>
            </a:r>
          </a:p>
          <a:p>
            <a:pPr>
              <a:buNone/>
            </a:pPr>
            <a:endParaRPr lang="ru-RU" sz="3200" dirty="0"/>
          </a:p>
          <a:p>
            <a:r>
              <a:rPr lang="en-US" sz="3200" dirty="0" smtClean="0"/>
              <a:t>Have enough </a:t>
            </a:r>
            <a:r>
              <a:rPr lang="en-US" sz="3200" dirty="0"/>
              <a:t>training </a:t>
            </a:r>
            <a:r>
              <a:rPr lang="en-US" sz="3200" dirty="0" smtClean="0"/>
              <a:t>examples </a:t>
            </a:r>
          </a:p>
          <a:p>
            <a:pPr>
              <a:buNone/>
            </a:pPr>
            <a:endParaRPr lang="en-US" sz="3200" dirty="0" smtClean="0"/>
          </a:p>
          <a:p>
            <a:r>
              <a:rPr lang="en-US" sz="3200" dirty="0" smtClean="0"/>
              <a:t>Have an ability to handle huge pictures</a:t>
            </a:r>
            <a:endParaRPr lang="en-US" sz="3200" dirty="0"/>
          </a:p>
          <a:p>
            <a:pPr>
              <a:buNone/>
            </a:pPr>
            <a:endParaRPr lang="ru-RU" sz="3200" dirty="0"/>
          </a:p>
          <a:p>
            <a:r>
              <a:rPr lang="en-US" sz="3200" dirty="0" smtClean="0"/>
              <a:t>Cope with noise </a:t>
            </a:r>
            <a:endParaRPr lang="en-US" sz="3200" dirty="0"/>
          </a:p>
          <a:p>
            <a:endParaRPr lang="ru-RU"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
            <a:ext cx="9144000" cy="1439500"/>
          </a:xfrm>
        </p:spPr>
        <p:txBody>
          <a:bodyPr>
            <a:normAutofit/>
          </a:bodyPr>
          <a:lstStyle/>
          <a:p>
            <a:pPr algn="ctr"/>
            <a:r>
              <a:rPr lang="en-US" sz="4800" dirty="0"/>
              <a:t>U-Net</a:t>
            </a:r>
            <a:endParaRPr lang="ru-RU" sz="4800" dirty="0"/>
          </a:p>
        </p:txBody>
      </p:sp>
      <p:pic>
        <p:nvPicPr>
          <p:cNvPr id="1026" name="Picture 2" descr="C:\Users\User\Downloads\UNet2.png"/>
          <p:cNvPicPr>
            <a:picLocks noChangeAspect="1" noChangeArrowheads="1"/>
          </p:cNvPicPr>
          <p:nvPr/>
        </p:nvPicPr>
        <p:blipFill>
          <a:blip r:embed="rId2" cstate="print"/>
          <a:srcRect/>
          <a:stretch>
            <a:fillRect/>
          </a:stretch>
        </p:blipFill>
        <p:spPr bwMode="auto">
          <a:xfrm>
            <a:off x="169863" y="1842728"/>
            <a:ext cx="8840788" cy="3915494"/>
          </a:xfrm>
          <a:prstGeom prst="rect">
            <a:avLst/>
          </a:prstGeom>
          <a:noFill/>
        </p:spPr>
      </p:pic>
      <p:sp>
        <p:nvSpPr>
          <p:cNvPr id="4" name="TextBox 3"/>
          <p:cNvSpPr txBox="1"/>
          <p:nvPr/>
        </p:nvSpPr>
        <p:spPr>
          <a:xfrm>
            <a:off x="171449" y="6048375"/>
            <a:ext cx="3267076" cy="400110"/>
          </a:xfrm>
          <a:prstGeom prst="rect">
            <a:avLst/>
          </a:prstGeom>
          <a:noFill/>
        </p:spPr>
        <p:txBody>
          <a:bodyPr wrap="square" rtlCol="0">
            <a:spAutoFit/>
          </a:bodyPr>
          <a:lstStyle/>
          <a:p>
            <a:r>
              <a:rPr lang="en-US" sz="2000" dirty="0" smtClean="0"/>
              <a:t>Trainable parameters: 7.8 mil</a:t>
            </a:r>
            <a:endParaRPr lang="ru-RU" sz="2000"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
            <a:ext cx="9144000" cy="1439500"/>
          </a:xfrm>
        </p:spPr>
        <p:txBody>
          <a:bodyPr>
            <a:normAutofit/>
          </a:bodyPr>
          <a:lstStyle/>
          <a:p>
            <a:pPr algn="ctr"/>
            <a:r>
              <a:rPr lang="en-US" sz="4800" dirty="0" err="1" smtClean="0"/>
              <a:t>LinkNet</a:t>
            </a:r>
            <a:endParaRPr lang="ru-RU" sz="4800" dirty="0"/>
          </a:p>
        </p:txBody>
      </p:sp>
      <p:pic>
        <p:nvPicPr>
          <p:cNvPr id="4" name="Рисунок 3" descr="C:\Users\User\Downloads\LinkNet_original.png"/>
          <p:cNvPicPr/>
          <p:nvPr/>
        </p:nvPicPr>
        <p:blipFill>
          <a:blip r:embed="rId2" cstate="print"/>
          <a:srcRect/>
          <a:stretch>
            <a:fillRect/>
          </a:stretch>
        </p:blipFill>
        <p:spPr bwMode="auto">
          <a:xfrm>
            <a:off x="962025" y="1543050"/>
            <a:ext cx="3600000" cy="4320000"/>
          </a:xfrm>
          <a:prstGeom prst="rect">
            <a:avLst/>
          </a:prstGeom>
          <a:noFill/>
          <a:ln w="9525">
            <a:noFill/>
            <a:miter lim="800000"/>
            <a:headEnd/>
            <a:tailEnd/>
          </a:ln>
        </p:spPr>
      </p:pic>
      <p:pic>
        <p:nvPicPr>
          <p:cNvPr id="5" name="Рисунок 4" descr="C:\Users\User\Downloads\LinkNet_coder.png"/>
          <p:cNvPicPr/>
          <p:nvPr/>
        </p:nvPicPr>
        <p:blipFill>
          <a:blip r:embed="rId3" cstate="print"/>
          <a:srcRect/>
          <a:stretch>
            <a:fillRect/>
          </a:stretch>
        </p:blipFill>
        <p:spPr bwMode="auto">
          <a:xfrm>
            <a:off x="5657849" y="1552575"/>
            <a:ext cx="2160000" cy="4320000"/>
          </a:xfrm>
          <a:prstGeom prst="rect">
            <a:avLst/>
          </a:prstGeom>
          <a:noFill/>
          <a:ln w="9525">
            <a:noFill/>
            <a:miter lim="800000"/>
            <a:headEnd/>
            <a:tailEnd/>
          </a:ln>
        </p:spPr>
      </p:pic>
      <p:sp>
        <p:nvSpPr>
          <p:cNvPr id="6" name="TextBox 5"/>
          <p:cNvSpPr txBox="1"/>
          <p:nvPr/>
        </p:nvSpPr>
        <p:spPr>
          <a:xfrm>
            <a:off x="247649" y="6172200"/>
            <a:ext cx="3438526" cy="400110"/>
          </a:xfrm>
          <a:prstGeom prst="rect">
            <a:avLst/>
          </a:prstGeom>
          <a:noFill/>
        </p:spPr>
        <p:txBody>
          <a:bodyPr wrap="square" rtlCol="0">
            <a:spAutoFit/>
          </a:bodyPr>
          <a:lstStyle/>
          <a:p>
            <a:r>
              <a:rPr lang="en-US" sz="2000" dirty="0" smtClean="0"/>
              <a:t>Trainable parameters: 17.2 mil</a:t>
            </a:r>
            <a:endParaRPr lang="ru-RU" sz="2000"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9144000" cy="1430447"/>
          </a:xfrm>
        </p:spPr>
        <p:txBody>
          <a:bodyPr>
            <a:normAutofit/>
          </a:bodyPr>
          <a:lstStyle/>
          <a:p>
            <a:pPr algn="ctr"/>
            <a:r>
              <a:rPr lang="en-US" sz="4800" dirty="0" smtClean="0"/>
              <a:t>Planet </a:t>
            </a:r>
            <a:r>
              <a:rPr lang="en-US" sz="4800" dirty="0"/>
              <a:t>database</a:t>
            </a:r>
            <a:endParaRPr lang="ru-RU" sz="4800" dirty="0"/>
          </a:p>
        </p:txBody>
      </p:sp>
      <p:sp>
        <p:nvSpPr>
          <p:cNvPr id="8" name="Содержимое 2"/>
          <p:cNvSpPr txBox="1">
            <a:spLocks/>
          </p:cNvSpPr>
          <p:nvPr/>
        </p:nvSpPr>
        <p:spPr bwMode="auto">
          <a:xfrm>
            <a:off x="561975" y="1447800"/>
            <a:ext cx="7705725" cy="18669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fontScale="92500" lnSpcReduction="20000"/>
          </a:bodyPr>
          <a:lstStyle/>
          <a:p>
            <a:pPr marL="0" marR="0" lvl="0" indent="0" algn="just" defTabSz="914400" rtl="0" eaLnBrk="0" fontAlgn="base" latinLnBrk="0" hangingPunct="0">
              <a:lnSpc>
                <a:spcPct val="100000"/>
              </a:lnSpc>
              <a:spcBef>
                <a:spcPct val="20000"/>
              </a:spcBef>
              <a:spcAft>
                <a:spcPct val="0"/>
              </a:spcAft>
              <a:buClrTx/>
              <a:buSzTx/>
              <a:buFont typeface="Arial" pitchFamily="34" charset="0"/>
              <a:buChar char="•"/>
              <a:tabLst/>
              <a:defRPr/>
            </a:pPr>
            <a:r>
              <a:rPr kumimoji="0" lang="en-US" sz="3200" b="0" i="0" u="none" strike="noStrike" kern="1200" cap="none" spc="0" normalizeH="0" baseline="0" noProof="0" dirty="0" smtClean="0">
                <a:ln>
                  <a:noFill/>
                </a:ln>
                <a:effectLst/>
                <a:uLnTx/>
                <a:uFillTx/>
                <a:latin typeface="+mn-lt"/>
                <a:ea typeface="+mn-ea"/>
                <a:cs typeface="+mn-cs"/>
              </a:rPr>
              <a:t> 14 samples in JPG format</a:t>
            </a:r>
          </a:p>
          <a:p>
            <a:pPr lvl="0" algn="just" eaLnBrk="0" fontAlgn="base" hangingPunct="0">
              <a:spcBef>
                <a:spcPct val="20000"/>
              </a:spcBef>
              <a:spcAft>
                <a:spcPct val="0"/>
              </a:spcAft>
              <a:buFont typeface="Arial" pitchFamily="34" charset="0"/>
              <a:buChar char="•"/>
              <a:defRPr/>
            </a:pPr>
            <a:r>
              <a:rPr lang="en-US" sz="3200" dirty="0" smtClean="0"/>
              <a:t> Manual image markup (</a:t>
            </a:r>
            <a:r>
              <a:rPr lang="en-US" sz="2600" i="1" dirty="0" smtClean="0"/>
              <a:t>https://supervise.ly</a:t>
            </a:r>
            <a:r>
              <a:rPr lang="en-US" sz="3200" dirty="0" smtClean="0"/>
              <a:t>) </a:t>
            </a:r>
            <a:endParaRPr kumimoji="0" lang="en-US" sz="3200" b="0" i="0" u="none" strike="noStrike" kern="1200" cap="none" spc="0" normalizeH="0" baseline="0" noProof="0" dirty="0" smtClean="0">
              <a:ln>
                <a:noFill/>
              </a:ln>
              <a:effectLst/>
              <a:uLnTx/>
              <a:uFillTx/>
              <a:latin typeface="+mn-lt"/>
              <a:ea typeface="+mn-ea"/>
              <a:cs typeface="+mn-cs"/>
            </a:endParaRPr>
          </a:p>
          <a:p>
            <a:pPr marL="0" marR="0" lvl="0" indent="0" algn="just" defTabSz="914400" rtl="0" eaLnBrk="0" fontAlgn="base" latinLnBrk="0" hangingPunct="0">
              <a:lnSpc>
                <a:spcPct val="100000"/>
              </a:lnSpc>
              <a:spcBef>
                <a:spcPct val="20000"/>
              </a:spcBef>
              <a:spcAft>
                <a:spcPct val="0"/>
              </a:spcAft>
              <a:buClrTx/>
              <a:buSzTx/>
              <a:buFont typeface="Arial" pitchFamily="34" charset="0"/>
              <a:buChar char="•"/>
              <a:tabLst/>
              <a:defRPr/>
            </a:pPr>
            <a:r>
              <a:rPr kumimoji="0" lang="en-US" sz="3200" b="0" i="0" u="none" strike="noStrike" kern="1200" cap="none" spc="0" normalizeH="0" baseline="0" noProof="0" dirty="0" smtClean="0">
                <a:ln>
                  <a:noFill/>
                </a:ln>
                <a:effectLst/>
                <a:uLnTx/>
                <a:uFillTx/>
                <a:latin typeface="+mn-lt"/>
                <a:ea typeface="+mn-ea"/>
                <a:cs typeface="+mn-cs"/>
              </a:rPr>
              <a:t> Resolution: 8192x8192 </a:t>
            </a:r>
            <a:r>
              <a:rPr kumimoji="0" lang="en-US" sz="3200" b="0" i="0" u="none" strike="noStrike" kern="1200" cap="none" spc="0" normalizeH="0" baseline="0" noProof="0" dirty="0" err="1" smtClean="0">
                <a:ln>
                  <a:noFill/>
                </a:ln>
                <a:effectLst/>
                <a:uLnTx/>
                <a:uFillTx/>
                <a:latin typeface="+mn-lt"/>
                <a:ea typeface="+mn-ea"/>
                <a:cs typeface="+mn-cs"/>
              </a:rPr>
              <a:t>px</a:t>
            </a:r>
            <a:r>
              <a:rPr kumimoji="0" lang="en-US" sz="3200" b="0" i="0" u="none" strike="noStrike" kern="1200" cap="none" spc="0" normalizeH="0" baseline="0" noProof="0" dirty="0" smtClean="0">
                <a:ln>
                  <a:noFill/>
                </a:ln>
                <a:effectLst/>
                <a:uLnTx/>
                <a:uFillTx/>
                <a:latin typeface="+mn-lt"/>
                <a:ea typeface="+mn-ea"/>
                <a:cs typeface="+mn-cs"/>
              </a:rPr>
              <a:t>, 0.5 m/pixel</a:t>
            </a:r>
          </a:p>
          <a:p>
            <a:pPr marL="0" marR="0" lvl="0" indent="0" algn="just" defTabSz="914400" rtl="0" eaLnBrk="0" fontAlgn="base" latinLnBrk="0" hangingPunct="0">
              <a:lnSpc>
                <a:spcPct val="100000"/>
              </a:lnSpc>
              <a:spcBef>
                <a:spcPct val="20000"/>
              </a:spcBef>
              <a:spcAft>
                <a:spcPct val="0"/>
              </a:spcAft>
              <a:buClrTx/>
              <a:buSzTx/>
              <a:buFont typeface="Arial" pitchFamily="34" charset="0"/>
              <a:buChar char="•"/>
              <a:tabLst/>
              <a:defRPr/>
            </a:pPr>
            <a:r>
              <a:rPr kumimoji="0" lang="en-US" sz="3200" b="0" i="0" u="none" strike="noStrike" kern="1200" cap="none" spc="0" normalizeH="0" baseline="0" noProof="0" dirty="0" smtClean="0">
                <a:ln>
                  <a:noFill/>
                </a:ln>
                <a:effectLst/>
                <a:uLnTx/>
                <a:uFillTx/>
                <a:latin typeface="+mn-lt"/>
                <a:ea typeface="+mn-ea"/>
                <a:cs typeface="+mn-cs"/>
              </a:rPr>
              <a:t> 3 Russian cities: Moscow, Yaroslavl, </a:t>
            </a:r>
            <a:r>
              <a:rPr kumimoji="0" lang="en-US" sz="3200" b="0" i="0" u="none" strike="noStrike" kern="1200" cap="none" spc="0" normalizeH="0" baseline="0" noProof="0" dirty="0" err="1" smtClean="0">
                <a:ln>
                  <a:noFill/>
                </a:ln>
                <a:effectLst/>
                <a:uLnTx/>
                <a:uFillTx/>
                <a:latin typeface="+mn-lt"/>
                <a:ea typeface="+mn-ea"/>
                <a:cs typeface="+mn-cs"/>
              </a:rPr>
              <a:t>Rybinsk</a:t>
            </a:r>
            <a:endParaRPr kumimoji="0" lang="en-US" sz="3200" b="0" i="0" u="none" strike="noStrike" kern="1200" cap="none" spc="0" normalizeH="0" baseline="0" noProof="0" dirty="0">
              <a:ln>
                <a:noFill/>
              </a:ln>
              <a:effectLst/>
              <a:uLnTx/>
              <a:uFillTx/>
              <a:latin typeface="+mn-lt"/>
              <a:ea typeface="+mn-ea"/>
              <a:cs typeface="+mn-cs"/>
            </a:endParaRPr>
          </a:p>
        </p:txBody>
      </p:sp>
      <p:pic>
        <p:nvPicPr>
          <p:cNvPr id="9" name="Рисунок 8" descr="0_Mos_20180819_1_R1C3.jpg"/>
          <p:cNvPicPr>
            <a:picLocks noChangeAspect="1"/>
          </p:cNvPicPr>
          <p:nvPr/>
        </p:nvPicPr>
        <p:blipFill>
          <a:blip r:embed="rId2" cstate="print"/>
          <a:stretch>
            <a:fillRect/>
          </a:stretch>
        </p:blipFill>
        <p:spPr>
          <a:xfrm>
            <a:off x="904875" y="3341775"/>
            <a:ext cx="3420000" cy="3420000"/>
          </a:xfrm>
          <a:prstGeom prst="rect">
            <a:avLst/>
          </a:prstGeom>
        </p:spPr>
      </p:pic>
      <p:pic>
        <p:nvPicPr>
          <p:cNvPr id="10" name="Рисунок 9" descr="0_Mos_20180819_1_R1C3.jpg"/>
          <p:cNvPicPr>
            <a:picLocks noChangeAspect="1"/>
          </p:cNvPicPr>
          <p:nvPr/>
        </p:nvPicPr>
        <p:blipFill>
          <a:blip r:embed="rId3" cstate="print"/>
          <a:stretch>
            <a:fillRect/>
          </a:stretch>
        </p:blipFill>
        <p:spPr>
          <a:xfrm>
            <a:off x="4629150" y="3332250"/>
            <a:ext cx="3420000" cy="3420000"/>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9144000" cy="1430447"/>
          </a:xfrm>
        </p:spPr>
        <p:txBody>
          <a:bodyPr>
            <a:normAutofit/>
          </a:bodyPr>
          <a:lstStyle/>
          <a:p>
            <a:pPr algn="ctr"/>
            <a:r>
              <a:rPr lang="en-US" sz="4800" dirty="0" smtClean="0"/>
              <a:t>Dataset preparation</a:t>
            </a:r>
            <a:endParaRPr lang="ru-RU" sz="4800" dirty="0"/>
          </a:p>
        </p:txBody>
      </p:sp>
      <p:sp>
        <p:nvSpPr>
          <p:cNvPr id="3" name="Содержимое 2"/>
          <p:cNvSpPr>
            <a:spLocks noGrp="1"/>
          </p:cNvSpPr>
          <p:nvPr>
            <p:ph idx="1"/>
          </p:nvPr>
        </p:nvSpPr>
        <p:spPr>
          <a:xfrm>
            <a:off x="257175" y="1619250"/>
            <a:ext cx="8505825" cy="1666876"/>
          </a:xfrm>
        </p:spPr>
        <p:txBody>
          <a:bodyPr>
            <a:normAutofit/>
          </a:bodyPr>
          <a:lstStyle/>
          <a:p>
            <a:r>
              <a:rPr lang="en-US" sz="3200" dirty="0" smtClean="0"/>
              <a:t>Cropped image resolution: 512x512 </a:t>
            </a:r>
            <a:r>
              <a:rPr lang="en-US" sz="3200" dirty="0" err="1" smtClean="0"/>
              <a:t>px</a:t>
            </a:r>
            <a:endParaRPr lang="en-US" sz="3200" dirty="0" smtClean="0"/>
          </a:p>
          <a:p>
            <a:r>
              <a:rPr lang="en-US" sz="3200" dirty="0" smtClean="0"/>
              <a:t>Training </a:t>
            </a:r>
            <a:r>
              <a:rPr lang="en-US" sz="3200" dirty="0"/>
              <a:t>set: </a:t>
            </a:r>
            <a:r>
              <a:rPr lang="en-US" sz="3200" dirty="0" smtClean="0"/>
              <a:t>2611 images</a:t>
            </a:r>
            <a:endParaRPr lang="en-US" sz="3200" dirty="0"/>
          </a:p>
          <a:p>
            <a:r>
              <a:rPr lang="en-US" sz="3200" dirty="0"/>
              <a:t>Test set: </a:t>
            </a:r>
            <a:r>
              <a:rPr lang="en-US" sz="3200" dirty="0" smtClean="0"/>
              <a:t>653 photos</a:t>
            </a:r>
            <a:endParaRPr lang="en-US" sz="3200" dirty="0"/>
          </a:p>
        </p:txBody>
      </p:sp>
      <p:pic>
        <p:nvPicPr>
          <p:cNvPr id="14356" name="Picture 20" descr="0_Mos_20180819_1_R1C1_00066"/>
          <p:cNvPicPr>
            <a:picLocks noChangeAspect="1" noChangeArrowheads="1"/>
          </p:cNvPicPr>
          <p:nvPr/>
        </p:nvPicPr>
        <p:blipFill>
          <a:blip r:embed="rId2" cstate="print"/>
          <a:srcRect/>
          <a:stretch>
            <a:fillRect/>
          </a:stretch>
        </p:blipFill>
        <p:spPr bwMode="auto">
          <a:xfrm>
            <a:off x="400049" y="3381374"/>
            <a:ext cx="1620000" cy="1620000"/>
          </a:xfrm>
          <a:prstGeom prst="rect">
            <a:avLst/>
          </a:prstGeom>
          <a:noFill/>
        </p:spPr>
      </p:pic>
      <p:pic>
        <p:nvPicPr>
          <p:cNvPr id="14355" name="Picture 19" descr="0_Mos_20180819_1_R1C1_00066"/>
          <p:cNvPicPr>
            <a:picLocks noChangeAspect="1" noChangeArrowheads="1"/>
          </p:cNvPicPr>
          <p:nvPr/>
        </p:nvPicPr>
        <p:blipFill>
          <a:blip r:embed="rId3" cstate="print"/>
          <a:srcRect/>
          <a:stretch>
            <a:fillRect/>
          </a:stretch>
        </p:blipFill>
        <p:spPr bwMode="auto">
          <a:xfrm>
            <a:off x="2133599" y="3381374"/>
            <a:ext cx="1620000" cy="1620000"/>
          </a:xfrm>
          <a:prstGeom prst="rect">
            <a:avLst/>
          </a:prstGeom>
          <a:noFill/>
        </p:spPr>
      </p:pic>
      <p:pic>
        <p:nvPicPr>
          <p:cNvPr id="14354" name="Рисунок 1" descr="0_Mos_20180819_1_R1C1_00066"/>
          <p:cNvPicPr>
            <a:picLocks noChangeAspect="1" noChangeArrowheads="1"/>
          </p:cNvPicPr>
          <p:nvPr/>
        </p:nvPicPr>
        <p:blipFill>
          <a:blip r:embed="rId4" cstate="print"/>
          <a:srcRect/>
          <a:stretch>
            <a:fillRect/>
          </a:stretch>
        </p:blipFill>
        <p:spPr bwMode="auto">
          <a:xfrm>
            <a:off x="3857624" y="3381374"/>
            <a:ext cx="1620000" cy="1620000"/>
          </a:xfrm>
          <a:prstGeom prst="rect">
            <a:avLst/>
          </a:prstGeom>
          <a:noFill/>
        </p:spPr>
      </p:pic>
      <p:sp>
        <p:nvSpPr>
          <p:cNvPr id="14358" name="Rectangle 22"/>
          <p:cNvSpPr>
            <a:spLocks noChangeArrowheads="1"/>
          </p:cNvSpPr>
          <p:nvPr/>
        </p:nvSpPr>
        <p:spPr bwMode="auto">
          <a:xfrm>
            <a:off x="0" y="0"/>
            <a:ext cx="9144000" cy="45720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ru-RU"/>
          </a:p>
        </p:txBody>
      </p:sp>
      <p:sp>
        <p:nvSpPr>
          <p:cNvPr id="14359" name="Rectangle 23"/>
          <p:cNvSpPr>
            <a:spLocks noChangeArrowheads="1"/>
          </p:cNvSpPr>
          <p:nvPr/>
        </p:nvSpPr>
        <p:spPr bwMode="auto">
          <a:xfrm>
            <a:off x="0" y="1819275"/>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chemeClr val="tx1"/>
                </a:solidFill>
                <a:effectLst/>
                <a:latin typeface="Times New Roman" pitchFamily="18" charset="0"/>
                <a:ea typeface="Calibri" pitchFamily="34" charset="0"/>
                <a:cs typeface="Times New Roman" pitchFamily="18" charset="0"/>
              </a:rPr>
              <a:t> </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4360" name="Rectangle 24"/>
          <p:cNvSpPr>
            <a:spLocks noChangeArrowheads="1"/>
          </p:cNvSpPr>
          <p:nvPr/>
        </p:nvSpPr>
        <p:spPr bwMode="auto">
          <a:xfrm>
            <a:off x="0" y="318135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chemeClr val="tx1"/>
                </a:solidFill>
                <a:effectLst/>
                <a:latin typeface="Times New Roman" pitchFamily="18" charset="0"/>
                <a:ea typeface="Calibri" pitchFamily="34" charset="0"/>
                <a:cs typeface="Times New Roman" pitchFamily="18" charset="0"/>
              </a:rPr>
              <a:t> </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4361" name="Rectangle 25"/>
          <p:cNvSpPr>
            <a:spLocks noChangeArrowheads="1"/>
          </p:cNvSpPr>
          <p:nvPr/>
        </p:nvSpPr>
        <p:spPr bwMode="auto">
          <a:xfrm>
            <a:off x="0" y="4543425"/>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sz="1000" b="0" i="0" u="none" strike="noStrike" cap="none" normalizeH="0" baseline="0" smtClean="0">
                <a:ln>
                  <a:noFill/>
                </a:ln>
                <a:solidFill>
                  <a:schemeClr val="tx1"/>
                </a:solidFill>
                <a:effectLst/>
                <a:latin typeface="Times New Roman" pitchFamily="18" charset="0"/>
                <a:ea typeface="Calibri" pitchFamily="34" charset="0"/>
                <a:cs typeface="Times New Roman" pitchFamily="18" charset="0"/>
              </a:rPr>
              <a:t> </a:t>
            </a:r>
            <a:endParaRPr kumimoji="0" lang="en-US" sz="1800" b="0" i="0" u="none" strike="noStrike" cap="none" normalizeH="0" baseline="0" smtClean="0">
              <a:ln>
                <a:noFill/>
              </a:ln>
              <a:solidFill>
                <a:schemeClr val="tx1"/>
              </a:solidFill>
              <a:effectLst/>
              <a:latin typeface="Arial" pitchFamily="34" charset="0"/>
              <a:cs typeface="Arial" pitchFamily="34" charset="0"/>
            </a:endParaRPr>
          </a:p>
        </p:txBody>
      </p:sp>
      <p:sp>
        <p:nvSpPr>
          <p:cNvPr id="14362" name="Rectangle 26"/>
          <p:cNvSpPr>
            <a:spLocks noChangeArrowheads="1"/>
          </p:cNvSpPr>
          <p:nvPr/>
        </p:nvSpPr>
        <p:spPr bwMode="auto">
          <a:xfrm>
            <a:off x="0" y="590550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endParaRPr kumimoji="0" lang="ru-RU" sz="1800" b="0" i="0" u="none" strike="noStrike" cap="none" normalizeH="0" baseline="0" smtClean="0">
              <a:ln>
                <a:noFill/>
              </a:ln>
              <a:solidFill>
                <a:schemeClr val="tx1"/>
              </a:solidFill>
              <a:effectLst/>
              <a:latin typeface="Arial" pitchFamily="34" charset="0"/>
              <a:cs typeface="Arial" pitchFamily="34" charset="0"/>
            </a:endParaRPr>
          </a:p>
        </p:txBody>
      </p:sp>
      <p:pic>
        <p:nvPicPr>
          <p:cNvPr id="30" name="Рисунок 29" descr="C:\_Repositories\Building_Detection\raw_data\Sat\samples_masks\0_Mos_20180819_1_R1C1_00066.png"/>
          <p:cNvPicPr/>
          <p:nvPr/>
        </p:nvPicPr>
        <p:blipFill>
          <a:blip r:embed="rId5" cstate="print"/>
          <a:stretch>
            <a:fillRect/>
          </a:stretch>
        </p:blipFill>
        <p:spPr bwMode="auto">
          <a:xfrm>
            <a:off x="5573925" y="3383175"/>
            <a:ext cx="1620000" cy="1620000"/>
          </a:xfrm>
          <a:prstGeom prst="rect">
            <a:avLst/>
          </a:prstGeom>
          <a:noFill/>
          <a:ln w="9525">
            <a:noFill/>
            <a:miter lim="800000"/>
            <a:headEnd/>
            <a:tailEnd/>
          </a:ln>
        </p:spPr>
      </p:pic>
      <p:pic>
        <p:nvPicPr>
          <p:cNvPr id="32" name="Рисунок 31" descr="C:\_Repositories\Building_Detection\raw_data\Sat\samples_masks\0_Mos_20180819_1_R1C1_00066.png"/>
          <p:cNvPicPr/>
          <p:nvPr/>
        </p:nvPicPr>
        <p:blipFill>
          <a:blip r:embed="rId6" cstate="print"/>
          <a:srcRect/>
          <a:stretch>
            <a:fillRect/>
          </a:stretch>
        </p:blipFill>
        <p:spPr bwMode="auto">
          <a:xfrm>
            <a:off x="399058" y="5164350"/>
            <a:ext cx="1620000" cy="1620000"/>
          </a:xfrm>
          <a:prstGeom prst="rect">
            <a:avLst/>
          </a:prstGeom>
          <a:noFill/>
          <a:ln w="9525">
            <a:noFill/>
            <a:miter lim="800000"/>
            <a:headEnd/>
            <a:tailEnd/>
          </a:ln>
        </p:spPr>
      </p:pic>
      <p:pic>
        <p:nvPicPr>
          <p:cNvPr id="33" name="Рисунок 32" descr="C:\_Repositories\Building_Detection\raw_data\Sat\samples_masks\0_Mos_20180819_1_R1C1_00066.png"/>
          <p:cNvPicPr/>
          <p:nvPr/>
        </p:nvPicPr>
        <p:blipFill>
          <a:blip r:embed="rId7" cstate="print"/>
          <a:stretch>
            <a:fillRect/>
          </a:stretch>
        </p:blipFill>
        <p:spPr bwMode="auto">
          <a:xfrm>
            <a:off x="5583450" y="5173875"/>
            <a:ext cx="1620000" cy="1620000"/>
          </a:xfrm>
          <a:prstGeom prst="rect">
            <a:avLst/>
          </a:prstGeom>
          <a:noFill/>
          <a:ln w="9525">
            <a:noFill/>
            <a:miter lim="800000"/>
            <a:headEnd/>
            <a:tailEnd/>
          </a:ln>
        </p:spPr>
      </p:pic>
      <p:pic>
        <p:nvPicPr>
          <p:cNvPr id="34" name="Рисунок 33" descr="C:\_Repositories\Building_Detection\raw_data\Sat\samples_masks\0_Mos_20180819_1_R1C1_00066.png"/>
          <p:cNvPicPr/>
          <p:nvPr/>
        </p:nvPicPr>
        <p:blipFill>
          <a:blip r:embed="rId8" cstate="print"/>
          <a:stretch>
            <a:fillRect/>
          </a:stretch>
        </p:blipFill>
        <p:spPr bwMode="auto">
          <a:xfrm>
            <a:off x="2135400" y="5164350"/>
            <a:ext cx="1620000" cy="1620000"/>
          </a:xfrm>
          <a:prstGeom prst="rect">
            <a:avLst/>
          </a:prstGeom>
          <a:noFill/>
          <a:ln w="9525">
            <a:noFill/>
            <a:miter lim="800000"/>
            <a:headEnd/>
            <a:tailEnd/>
          </a:ln>
        </p:spPr>
      </p:pic>
      <p:pic>
        <p:nvPicPr>
          <p:cNvPr id="35" name="Рисунок 34" descr="C:\_Repositories\Building_Detection\raw_data\Sat\samples_masks\0_Mos_20180819_1_R1C1_00066.png"/>
          <p:cNvPicPr/>
          <p:nvPr/>
        </p:nvPicPr>
        <p:blipFill>
          <a:blip r:embed="rId9" cstate="print"/>
          <a:stretch>
            <a:fillRect/>
          </a:stretch>
        </p:blipFill>
        <p:spPr bwMode="auto">
          <a:xfrm>
            <a:off x="3859425" y="5173875"/>
            <a:ext cx="1620000" cy="1620000"/>
          </a:xfrm>
          <a:prstGeom prst="rect">
            <a:avLst/>
          </a:prstGeom>
          <a:noFill/>
          <a:ln w="9525">
            <a:noFill/>
            <a:miter lim="800000"/>
            <a:headEnd/>
            <a:tailEnd/>
          </a:ln>
        </p:spPr>
      </p:pic>
      <p:pic>
        <p:nvPicPr>
          <p:cNvPr id="36" name="Рисунок 35" descr="C:\_Repositories\Building_Detection\raw_data\Sat\samples_masks\0_Mos_20180819_1_R1C1_00066.png"/>
          <p:cNvPicPr/>
          <p:nvPr/>
        </p:nvPicPr>
        <p:blipFill>
          <a:blip r:embed="rId10" cstate="print"/>
          <a:stretch>
            <a:fillRect/>
          </a:stretch>
        </p:blipFill>
        <p:spPr bwMode="auto">
          <a:xfrm>
            <a:off x="7295400" y="3383175"/>
            <a:ext cx="1620000" cy="1620000"/>
          </a:xfrm>
          <a:prstGeom prst="rect">
            <a:avLst/>
          </a:prstGeom>
          <a:noFill/>
          <a:ln w="9525">
            <a:noFill/>
            <a:miter lim="800000"/>
            <a:headEnd/>
            <a:tailEnd/>
          </a:ln>
        </p:spPr>
      </p:pic>
      <p:pic>
        <p:nvPicPr>
          <p:cNvPr id="37" name="Рисунок 36" descr="C:\_Repositories\Building_Detection\raw_data\Sat\samples_masks\0_Mos_20180819_1_R1C1_00066.png"/>
          <p:cNvPicPr/>
          <p:nvPr/>
        </p:nvPicPr>
        <p:blipFill>
          <a:blip r:embed="rId11" cstate="print"/>
          <a:stretch>
            <a:fillRect/>
          </a:stretch>
        </p:blipFill>
        <p:spPr bwMode="auto">
          <a:xfrm>
            <a:off x="7304925" y="5171325"/>
            <a:ext cx="1620000" cy="16200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1"/>
            <a:ext cx="9144000" cy="1439500"/>
          </a:xfrm>
        </p:spPr>
        <p:txBody>
          <a:bodyPr>
            <a:normAutofit/>
          </a:bodyPr>
          <a:lstStyle/>
          <a:p>
            <a:pPr algn="ctr"/>
            <a:r>
              <a:rPr lang="en-US" sz="4800" dirty="0"/>
              <a:t>Training and testing</a:t>
            </a:r>
            <a:endParaRPr lang="ru-RU" sz="4800" dirty="0"/>
          </a:p>
        </p:txBody>
      </p:sp>
      <p:pic>
        <p:nvPicPr>
          <p:cNvPr id="4" name="Picture 2" descr="C:\Users\User\Downloads\big_nvidia-dgx-1.jpg.jpg"/>
          <p:cNvPicPr>
            <a:picLocks noChangeAspect="1" noChangeArrowheads="1"/>
          </p:cNvPicPr>
          <p:nvPr/>
        </p:nvPicPr>
        <p:blipFill>
          <a:blip r:embed="rId2" cstate="print"/>
          <a:srcRect/>
          <a:stretch>
            <a:fillRect/>
          </a:stretch>
        </p:blipFill>
        <p:spPr bwMode="auto">
          <a:xfrm>
            <a:off x="160005" y="1549696"/>
            <a:ext cx="4631070" cy="4811132"/>
          </a:xfrm>
          <a:prstGeom prst="rect">
            <a:avLst/>
          </a:prstGeom>
          <a:noFill/>
        </p:spPr>
      </p:pic>
      <p:pic>
        <p:nvPicPr>
          <p:cNvPr id="7170" name="Picture 2" descr="C:\Users\User\Downloads\demidai.png"/>
          <p:cNvPicPr>
            <a:picLocks noChangeAspect="1" noChangeArrowheads="1"/>
          </p:cNvPicPr>
          <p:nvPr/>
        </p:nvPicPr>
        <p:blipFill>
          <a:blip r:embed="rId3" cstate="print"/>
          <a:srcRect/>
          <a:stretch>
            <a:fillRect/>
          </a:stretch>
        </p:blipFill>
        <p:spPr bwMode="auto">
          <a:xfrm>
            <a:off x="5060222" y="4752975"/>
            <a:ext cx="3919406" cy="1428750"/>
          </a:xfrm>
          <a:prstGeom prst="rect">
            <a:avLst/>
          </a:prstGeom>
          <a:noFill/>
        </p:spPr>
      </p:pic>
      <p:sp>
        <p:nvSpPr>
          <p:cNvPr id="6" name="Содержимое 10"/>
          <p:cNvSpPr txBox="1">
            <a:spLocks/>
          </p:cNvSpPr>
          <p:nvPr/>
        </p:nvSpPr>
        <p:spPr>
          <a:xfrm>
            <a:off x="4981576" y="2247900"/>
            <a:ext cx="4029074" cy="2009775"/>
          </a:xfrm>
          <a:prstGeom prst="rect">
            <a:avLst/>
          </a:prstGeom>
        </p:spPr>
        <p:txBody>
          <a:bodyPr vert="horz" lIns="91440" tIns="45720" rIns="91440" bIns="45720" rtlCol="0">
            <a:no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100" b="0" i="0" u="none" strike="noStrike" kern="1200" cap="none" spc="0" normalizeH="0" baseline="0" noProof="0" dirty="0" smtClean="0">
                <a:ln>
                  <a:noFill/>
                </a:ln>
                <a:solidFill>
                  <a:schemeClr val="tx1"/>
                </a:solidFill>
                <a:effectLst/>
                <a:uLnTx/>
                <a:uFillTx/>
                <a:latin typeface="Calibri" pitchFamily="34" charset="0"/>
                <a:ea typeface="+mn-ea"/>
                <a:cs typeface="+mn-cs"/>
              </a:rPr>
              <a:t>Loss </a:t>
            </a:r>
            <a:r>
              <a:rPr kumimoji="0" lang="en-US" sz="2100" b="0" i="0" u="none" strike="noStrike" kern="1200" cap="none" spc="0" normalizeH="0" baseline="0" noProof="0" dirty="0">
                <a:ln>
                  <a:noFill/>
                </a:ln>
                <a:solidFill>
                  <a:schemeClr val="tx1"/>
                </a:solidFill>
                <a:effectLst/>
                <a:uLnTx/>
                <a:uFillTx/>
                <a:latin typeface="Calibri" pitchFamily="34" charset="0"/>
                <a:ea typeface="+mn-ea"/>
                <a:cs typeface="+mn-cs"/>
              </a:rPr>
              <a:t>function: binary</a:t>
            </a:r>
            <a:r>
              <a:rPr kumimoji="0" lang="en-US" sz="2100" b="0" i="0" u="none" strike="noStrike" kern="1200" cap="none" spc="0" normalizeH="0" noProof="0" dirty="0">
                <a:ln>
                  <a:noFill/>
                </a:ln>
                <a:solidFill>
                  <a:schemeClr val="tx1"/>
                </a:solidFill>
                <a:effectLst/>
                <a:uLnTx/>
                <a:uFillTx/>
                <a:latin typeface="Calibri" pitchFamily="34" charset="0"/>
                <a:ea typeface="+mn-ea"/>
                <a:cs typeface="+mn-cs"/>
              </a:rPr>
              <a:t> </a:t>
            </a:r>
            <a:r>
              <a:rPr kumimoji="0" lang="en-US" sz="2100" b="0" i="0" u="none" strike="noStrike" kern="1200" cap="none" spc="0" normalizeH="0" baseline="0" noProof="0" dirty="0">
                <a:ln>
                  <a:noFill/>
                </a:ln>
                <a:solidFill>
                  <a:schemeClr val="tx1"/>
                </a:solidFill>
                <a:effectLst/>
                <a:uLnTx/>
                <a:uFillTx/>
                <a:latin typeface="Calibri" pitchFamily="34" charset="0"/>
                <a:ea typeface="+mn-ea"/>
                <a:cs typeface="+mn-cs"/>
              </a:rPr>
              <a:t>cross-entropy</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2100" dirty="0">
                <a:latin typeface="Calibri" pitchFamily="34" charset="0"/>
              </a:rPr>
              <a:t>Optimizer: </a:t>
            </a:r>
            <a:r>
              <a:rPr lang="en-US" sz="2100" dirty="0" smtClean="0">
                <a:latin typeface="Calibri" pitchFamily="34" charset="0"/>
              </a:rPr>
              <a:t>Adam</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sz="2100" dirty="0" smtClean="0">
                <a:latin typeface="Calibri" pitchFamily="34" charset="0"/>
              </a:rPr>
              <a:t>Batch size: 18 cropped samples</a:t>
            </a:r>
            <a:endParaRPr lang="en-US" sz="2100" dirty="0">
              <a:latin typeface="Calibri" pitchFamily="34" charset="0"/>
            </a:endParaRP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kumimoji="0" lang="en-US" sz="2100" b="0" i="0" u="none" strike="noStrike" kern="1200" cap="none" spc="0" normalizeH="0" baseline="0" noProof="0" dirty="0" smtClean="0">
                <a:ln>
                  <a:noFill/>
                </a:ln>
                <a:solidFill>
                  <a:schemeClr val="tx1"/>
                </a:solidFill>
                <a:effectLst/>
                <a:uLnTx/>
                <a:uFillTx/>
                <a:latin typeface="Calibri" pitchFamily="34" charset="0"/>
                <a:ea typeface="+mn-ea"/>
                <a:cs typeface="+mn-cs"/>
              </a:rPr>
              <a:t>Epochs (E): </a:t>
            </a:r>
            <a:r>
              <a:rPr kumimoji="0" lang="en-US" sz="2100" b="0" i="0" u="none" strike="noStrike" kern="1200" cap="none" spc="0" normalizeH="0" baseline="0" noProof="0" dirty="0" smtClean="0">
                <a:ln>
                  <a:noFill/>
                </a:ln>
                <a:solidFill>
                  <a:schemeClr val="tx1"/>
                </a:solidFill>
                <a:effectLst/>
                <a:uLnTx/>
                <a:uFillTx/>
                <a:latin typeface="Calibri" pitchFamily="34" charset="0"/>
                <a:ea typeface="+mn-ea"/>
                <a:cs typeface="+mn-cs"/>
              </a:rPr>
              <a:t>96</a:t>
            </a:r>
          </a:p>
          <a:p>
            <a:pPr marL="228600" indent="-228600">
              <a:lnSpc>
                <a:spcPct val="90000"/>
              </a:lnSpc>
              <a:spcBef>
                <a:spcPts val="1000"/>
              </a:spcBef>
              <a:defRPr/>
            </a:pPr>
            <a:r>
              <a:rPr lang="en-US" sz="2100" dirty="0" smtClean="0">
                <a:latin typeface="Calibri" pitchFamily="34" charset="0"/>
              </a:rPr>
              <a:t>Time: </a:t>
            </a:r>
            <a:r>
              <a:rPr lang="en-US" sz="2100" dirty="0" smtClean="0">
                <a:latin typeface="Calibri" pitchFamily="34" charset="0"/>
              </a:rPr>
              <a:t>2 hours</a:t>
            </a:r>
            <a:endParaRPr lang="en-US" sz="2100" dirty="0" smtClean="0">
              <a:latin typeface="Calibri" pitchFamily="34" charset="0"/>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Заголовок 1"/>
          <p:cNvSpPr>
            <a:spLocks noGrp="1"/>
          </p:cNvSpPr>
          <p:nvPr>
            <p:ph type="title"/>
          </p:nvPr>
        </p:nvSpPr>
        <p:spPr>
          <a:xfrm>
            <a:off x="0" y="0"/>
            <a:ext cx="9144000" cy="1430447"/>
          </a:xfrm>
        </p:spPr>
        <p:txBody>
          <a:bodyPr>
            <a:normAutofit/>
          </a:bodyPr>
          <a:lstStyle/>
          <a:p>
            <a:pPr algn="ctr"/>
            <a:r>
              <a:rPr lang="en-US" sz="4800" dirty="0"/>
              <a:t>Numerical </a:t>
            </a:r>
            <a:r>
              <a:rPr lang="en-US" sz="4800" dirty="0" smtClean="0"/>
              <a:t>results</a:t>
            </a:r>
            <a:endParaRPr lang="ru-RU" sz="4800" dirty="0"/>
          </a:p>
        </p:txBody>
      </p:sp>
      <p:sp>
        <p:nvSpPr>
          <p:cNvPr id="12290" name="Rectangle 2"/>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ru-RU"/>
          </a:p>
        </p:txBody>
      </p:sp>
      <p:graphicFrame>
        <p:nvGraphicFramePr>
          <p:cNvPr id="8" name="Таблица 7"/>
          <p:cNvGraphicFramePr>
            <a:graphicFrameLocks noGrp="1"/>
          </p:cNvGraphicFramePr>
          <p:nvPr/>
        </p:nvGraphicFramePr>
        <p:xfrm>
          <a:off x="1924051" y="3550569"/>
          <a:ext cx="5343524" cy="1979890"/>
        </p:xfrm>
        <a:graphic>
          <a:graphicData uri="http://schemas.openxmlformats.org/drawingml/2006/table">
            <a:tbl>
              <a:tblPr/>
              <a:tblGrid>
                <a:gridCol w="2753256">
                  <a:extLst>
                    <a:ext uri="{9D8B030D-6E8A-4147-A177-3AD203B41FA5}">
                      <a16:colId xmlns:a16="http://schemas.microsoft.com/office/drawing/2014/main" xmlns="" val="20000"/>
                    </a:ext>
                  </a:extLst>
                </a:gridCol>
                <a:gridCol w="2590268">
                  <a:extLst>
                    <a:ext uri="{9D8B030D-6E8A-4147-A177-3AD203B41FA5}">
                      <a16:colId xmlns:a16="http://schemas.microsoft.com/office/drawing/2014/main" xmlns="" val="20001"/>
                    </a:ext>
                  </a:extLst>
                </a:gridCol>
              </a:tblGrid>
              <a:tr h="718598">
                <a:tc>
                  <a:txBody>
                    <a:bodyPr/>
                    <a:lstStyle/>
                    <a:p>
                      <a:pPr algn="ctr">
                        <a:lnSpc>
                          <a:spcPct val="150000"/>
                        </a:lnSpc>
                        <a:spcAft>
                          <a:spcPts val="0"/>
                        </a:spcAft>
                      </a:pPr>
                      <a:r>
                        <a:rPr lang="en-US" sz="2000" b="1" dirty="0">
                          <a:solidFill>
                            <a:srgbClr val="00000A"/>
                          </a:solidFill>
                          <a:latin typeface="Times New Roman"/>
                          <a:ea typeface="Times New Roman"/>
                        </a:rPr>
                        <a:t>Model</a:t>
                      </a:r>
                      <a:endParaRPr lang="ru-RU" sz="2000" dirty="0">
                        <a:solidFill>
                          <a:srgbClr val="00000A"/>
                        </a:solidFill>
                        <a:latin typeface="Times New Roman"/>
                        <a:ea typeface="Times New Roman"/>
                      </a:endParaRPr>
                    </a:p>
                  </a:txBody>
                  <a:tcPr marL="65405" marR="68580" marT="0" marB="0" anchor="ctr">
                    <a:lnL w="12700" cap="flat" cmpd="sng" algn="ctr">
                      <a:solidFill>
                        <a:srgbClr val="00000A"/>
                      </a:solidFill>
                      <a:prstDash val="solid"/>
                      <a:round/>
                      <a:headEnd type="none" w="med" len="med"/>
                      <a:tailEnd type="none" w="med" len="med"/>
                    </a:lnL>
                    <a:lnR w="12700" cap="flat" cmpd="sng" algn="ctr">
                      <a:solidFill>
                        <a:srgbClr val="00000A"/>
                      </a:solidFill>
                      <a:prstDash val="solid"/>
                      <a:round/>
                      <a:headEnd type="none" w="med" len="med"/>
                      <a:tailEnd type="none" w="med" len="med"/>
                    </a:lnR>
                    <a:lnT w="12700" cap="flat" cmpd="sng" algn="ctr">
                      <a:solidFill>
                        <a:srgbClr val="00000A"/>
                      </a:solidFill>
                      <a:prstDash val="solid"/>
                      <a:round/>
                      <a:headEnd type="none" w="med" len="med"/>
                      <a:tailEnd type="none" w="med" len="med"/>
                    </a:lnT>
                    <a:lnB w="12700" cap="flat" cmpd="sng" algn="ctr">
                      <a:solidFill>
                        <a:srgbClr val="00000A"/>
                      </a:solidFill>
                      <a:prstDash val="solid"/>
                      <a:round/>
                      <a:headEnd type="none" w="med" len="med"/>
                      <a:tailEnd type="none" w="med" len="med"/>
                    </a:lnB>
                  </a:tcPr>
                </a:tc>
                <a:tc>
                  <a:txBody>
                    <a:bodyPr/>
                    <a:lstStyle/>
                    <a:p>
                      <a:pPr algn="ctr">
                        <a:lnSpc>
                          <a:spcPct val="150000"/>
                        </a:lnSpc>
                        <a:spcAft>
                          <a:spcPts val="0"/>
                        </a:spcAft>
                      </a:pPr>
                      <a:r>
                        <a:rPr lang="en-US" sz="2000" b="1" dirty="0" smtClean="0">
                          <a:solidFill>
                            <a:srgbClr val="00000A"/>
                          </a:solidFill>
                          <a:latin typeface="Times New Roman"/>
                          <a:ea typeface="Times New Roman"/>
                        </a:rPr>
                        <a:t>Sorensen-Dice </a:t>
                      </a:r>
                      <a:r>
                        <a:rPr lang="en-US" sz="2000" b="1" dirty="0">
                          <a:solidFill>
                            <a:srgbClr val="00000A"/>
                          </a:solidFill>
                          <a:latin typeface="Times New Roman"/>
                          <a:ea typeface="Times New Roman"/>
                        </a:rPr>
                        <a:t>coefficient (DSC) </a:t>
                      </a:r>
                      <a:endParaRPr lang="ru-RU" sz="2000" dirty="0">
                        <a:solidFill>
                          <a:srgbClr val="00000A"/>
                        </a:solidFill>
                        <a:latin typeface="Times New Roman"/>
                        <a:ea typeface="Times New Roman"/>
                      </a:endParaRPr>
                    </a:p>
                  </a:txBody>
                  <a:tcPr marL="65405" marR="68580" marT="0" marB="0" anchor="ctr">
                    <a:lnL w="12700" cap="flat" cmpd="sng" algn="ctr">
                      <a:solidFill>
                        <a:srgbClr val="00000A"/>
                      </a:solidFill>
                      <a:prstDash val="solid"/>
                      <a:round/>
                      <a:headEnd type="none" w="med" len="med"/>
                      <a:tailEnd type="none" w="med" len="med"/>
                    </a:lnL>
                    <a:lnR w="12700" cap="flat" cmpd="sng" algn="ctr">
                      <a:solidFill>
                        <a:srgbClr val="00000A"/>
                      </a:solidFill>
                      <a:prstDash val="solid"/>
                      <a:round/>
                      <a:headEnd type="none" w="med" len="med"/>
                      <a:tailEnd type="none" w="med" len="med"/>
                    </a:lnR>
                    <a:lnT w="12700" cap="flat" cmpd="sng" algn="ctr">
                      <a:solidFill>
                        <a:srgbClr val="00000A"/>
                      </a:solidFill>
                      <a:prstDash val="solid"/>
                      <a:round/>
                      <a:headEnd type="none" w="med" len="med"/>
                      <a:tailEnd type="none" w="med" len="med"/>
                    </a:lnT>
                    <a:lnB w="12700" cap="flat" cmpd="sng" algn="ctr">
                      <a:solidFill>
                        <a:srgbClr val="00000A"/>
                      </a:solidFill>
                      <a:prstDash val="solid"/>
                      <a:round/>
                      <a:headEnd type="none" w="med" len="med"/>
                      <a:tailEnd type="none" w="med" len="med"/>
                    </a:lnB>
                  </a:tcPr>
                </a:tc>
                <a:extLst>
                  <a:ext uri="{0D108BD9-81ED-4DB2-BD59-A6C34878D82A}">
                    <a16:rowId xmlns:a16="http://schemas.microsoft.com/office/drawing/2014/main" xmlns="" val="10000"/>
                  </a:ext>
                </a:extLst>
              </a:tr>
              <a:tr h="532745">
                <a:tc>
                  <a:txBody>
                    <a:bodyPr/>
                    <a:lstStyle/>
                    <a:p>
                      <a:pPr algn="ctr">
                        <a:lnSpc>
                          <a:spcPct val="150000"/>
                        </a:lnSpc>
                        <a:spcAft>
                          <a:spcPts val="0"/>
                        </a:spcAft>
                      </a:pPr>
                      <a:r>
                        <a:rPr lang="en-US" sz="2000" dirty="0" smtClean="0">
                          <a:solidFill>
                            <a:srgbClr val="00000A"/>
                          </a:solidFill>
                          <a:latin typeface="Times New Roman"/>
                          <a:ea typeface="Times New Roman"/>
                        </a:rPr>
                        <a:t>U-Net</a:t>
                      </a:r>
                      <a:endParaRPr lang="ru-RU" sz="2000" dirty="0">
                        <a:solidFill>
                          <a:srgbClr val="00000A"/>
                        </a:solidFill>
                        <a:latin typeface="Times New Roman"/>
                        <a:ea typeface="Times New Roman"/>
                      </a:endParaRPr>
                    </a:p>
                  </a:txBody>
                  <a:tcPr marL="65405" marR="68580" marT="0" marB="0" anchor="ctr">
                    <a:lnL w="12700" cap="flat" cmpd="sng" algn="ctr">
                      <a:solidFill>
                        <a:srgbClr val="00000A"/>
                      </a:solidFill>
                      <a:prstDash val="solid"/>
                      <a:round/>
                      <a:headEnd type="none" w="med" len="med"/>
                      <a:tailEnd type="none" w="med" len="med"/>
                    </a:lnL>
                    <a:lnR w="12700" cap="flat" cmpd="sng" algn="ctr">
                      <a:solidFill>
                        <a:srgbClr val="00000A"/>
                      </a:solidFill>
                      <a:prstDash val="solid"/>
                      <a:round/>
                      <a:headEnd type="none" w="med" len="med"/>
                      <a:tailEnd type="none" w="med" len="med"/>
                    </a:lnR>
                    <a:lnT w="12700" cap="flat" cmpd="sng" algn="ctr">
                      <a:solidFill>
                        <a:srgbClr val="00000A"/>
                      </a:solidFill>
                      <a:prstDash val="solid"/>
                      <a:round/>
                      <a:headEnd type="none" w="med" len="med"/>
                      <a:tailEnd type="none" w="med" len="med"/>
                    </a:lnT>
                    <a:lnB w="12700" cap="flat" cmpd="sng" algn="ctr">
                      <a:solidFill>
                        <a:srgbClr val="00000A"/>
                      </a:solidFill>
                      <a:prstDash val="solid"/>
                      <a:round/>
                      <a:headEnd type="none" w="med" len="med"/>
                      <a:tailEnd type="none" w="med" len="med"/>
                    </a:lnB>
                  </a:tcPr>
                </a:tc>
                <a:tc>
                  <a:txBody>
                    <a:bodyPr/>
                    <a:lstStyle/>
                    <a:p>
                      <a:pPr algn="ctr">
                        <a:lnSpc>
                          <a:spcPct val="150000"/>
                        </a:lnSpc>
                        <a:spcAft>
                          <a:spcPts val="0"/>
                        </a:spcAft>
                      </a:pPr>
                      <a:r>
                        <a:rPr lang="en-US" sz="2000" dirty="0" smtClean="0">
                          <a:solidFill>
                            <a:srgbClr val="00000A"/>
                          </a:solidFill>
                          <a:latin typeface="Times New Roman"/>
                          <a:ea typeface="Times New Roman"/>
                        </a:rPr>
                        <a:t>0</a:t>
                      </a:r>
                      <a:r>
                        <a:rPr lang="en-US" sz="2000" spc="-5" dirty="0" smtClean="0">
                          <a:solidFill>
                            <a:srgbClr val="00000A"/>
                          </a:solidFill>
                          <a:latin typeface="Times New Roman"/>
                          <a:ea typeface="MS Mincho"/>
                        </a:rPr>
                        <a:t>.</a:t>
                      </a:r>
                      <a:r>
                        <a:rPr lang="en-US" sz="2000" dirty="0" smtClean="0">
                          <a:solidFill>
                            <a:srgbClr val="00000A"/>
                          </a:solidFill>
                          <a:latin typeface="Times New Roman"/>
                          <a:ea typeface="Times New Roman"/>
                        </a:rPr>
                        <a:t>77</a:t>
                      </a:r>
                      <a:endParaRPr lang="ru-RU" sz="2000" dirty="0">
                        <a:solidFill>
                          <a:srgbClr val="00000A"/>
                        </a:solidFill>
                        <a:latin typeface="Times New Roman"/>
                        <a:ea typeface="Times New Roman"/>
                      </a:endParaRPr>
                    </a:p>
                  </a:txBody>
                  <a:tcPr marL="65405" marR="68580" marT="0" marB="0" anchor="ctr">
                    <a:lnL w="12700" cap="flat" cmpd="sng" algn="ctr">
                      <a:solidFill>
                        <a:srgbClr val="00000A"/>
                      </a:solidFill>
                      <a:prstDash val="solid"/>
                      <a:round/>
                      <a:headEnd type="none" w="med" len="med"/>
                      <a:tailEnd type="none" w="med" len="med"/>
                    </a:lnL>
                    <a:lnR w="12700" cap="flat" cmpd="sng" algn="ctr">
                      <a:solidFill>
                        <a:srgbClr val="00000A"/>
                      </a:solidFill>
                      <a:prstDash val="solid"/>
                      <a:round/>
                      <a:headEnd type="none" w="med" len="med"/>
                      <a:tailEnd type="none" w="med" len="med"/>
                    </a:lnR>
                    <a:lnT w="12700" cap="flat" cmpd="sng" algn="ctr">
                      <a:solidFill>
                        <a:srgbClr val="00000A"/>
                      </a:solidFill>
                      <a:prstDash val="solid"/>
                      <a:round/>
                      <a:headEnd type="none" w="med" len="med"/>
                      <a:tailEnd type="none" w="med" len="med"/>
                    </a:lnT>
                    <a:lnB w="12700" cap="flat" cmpd="sng" algn="ctr">
                      <a:solidFill>
                        <a:srgbClr val="00000A"/>
                      </a:solidFill>
                      <a:prstDash val="solid"/>
                      <a:round/>
                      <a:headEnd type="none" w="med" len="med"/>
                      <a:tailEnd type="none" w="med" len="med"/>
                    </a:lnB>
                  </a:tcPr>
                </a:tc>
                <a:extLst>
                  <a:ext uri="{0D108BD9-81ED-4DB2-BD59-A6C34878D82A}">
                    <a16:rowId xmlns:a16="http://schemas.microsoft.com/office/drawing/2014/main" xmlns="" val="10001"/>
                  </a:ext>
                </a:extLst>
              </a:tr>
              <a:tr h="532745">
                <a:tc>
                  <a:txBody>
                    <a:bodyPr/>
                    <a:lstStyle/>
                    <a:p>
                      <a:pPr algn="ctr">
                        <a:lnSpc>
                          <a:spcPct val="150000"/>
                        </a:lnSpc>
                        <a:spcAft>
                          <a:spcPts val="0"/>
                        </a:spcAft>
                      </a:pPr>
                      <a:r>
                        <a:rPr lang="en-US" sz="2000" dirty="0" err="1" smtClean="0">
                          <a:solidFill>
                            <a:srgbClr val="00000A"/>
                          </a:solidFill>
                          <a:latin typeface="Times New Roman"/>
                          <a:ea typeface="Times New Roman"/>
                        </a:rPr>
                        <a:t>LinkNet</a:t>
                      </a:r>
                      <a:endParaRPr lang="ru-RU" sz="2000" dirty="0">
                        <a:solidFill>
                          <a:srgbClr val="00000A"/>
                        </a:solidFill>
                        <a:latin typeface="Times New Roman"/>
                        <a:ea typeface="Times New Roman"/>
                      </a:endParaRPr>
                    </a:p>
                  </a:txBody>
                  <a:tcPr marL="65405" marR="68580" marT="0" marB="0" anchor="ctr">
                    <a:lnL w="12700" cap="flat" cmpd="sng" algn="ctr">
                      <a:solidFill>
                        <a:srgbClr val="00000A"/>
                      </a:solidFill>
                      <a:prstDash val="solid"/>
                      <a:round/>
                      <a:headEnd type="none" w="med" len="med"/>
                      <a:tailEnd type="none" w="med" len="med"/>
                    </a:lnL>
                    <a:lnR w="12700" cap="flat" cmpd="sng" algn="ctr">
                      <a:solidFill>
                        <a:srgbClr val="00000A"/>
                      </a:solidFill>
                      <a:prstDash val="solid"/>
                      <a:round/>
                      <a:headEnd type="none" w="med" len="med"/>
                      <a:tailEnd type="none" w="med" len="med"/>
                    </a:lnR>
                    <a:lnT w="12700" cap="flat" cmpd="sng" algn="ctr">
                      <a:solidFill>
                        <a:srgbClr val="00000A"/>
                      </a:solidFill>
                      <a:prstDash val="solid"/>
                      <a:round/>
                      <a:headEnd type="none" w="med" len="med"/>
                      <a:tailEnd type="none" w="med" len="med"/>
                    </a:lnT>
                    <a:lnB w="12700" cap="flat" cmpd="sng" algn="ctr">
                      <a:solidFill>
                        <a:srgbClr val="00000A"/>
                      </a:solidFill>
                      <a:prstDash val="solid"/>
                      <a:round/>
                      <a:headEnd type="none" w="med" len="med"/>
                      <a:tailEnd type="none" w="med" len="med"/>
                    </a:lnB>
                  </a:tcPr>
                </a:tc>
                <a:tc>
                  <a:txBody>
                    <a:bodyPr/>
                    <a:lstStyle/>
                    <a:p>
                      <a:pPr algn="ctr">
                        <a:lnSpc>
                          <a:spcPct val="150000"/>
                        </a:lnSpc>
                        <a:spcAft>
                          <a:spcPts val="0"/>
                        </a:spcAft>
                      </a:pPr>
                      <a:r>
                        <a:rPr lang="en-US" sz="2000" dirty="0" smtClean="0">
                          <a:solidFill>
                            <a:srgbClr val="00000A"/>
                          </a:solidFill>
                          <a:latin typeface="Times New Roman"/>
                          <a:ea typeface="Times New Roman"/>
                        </a:rPr>
                        <a:t>0.72</a:t>
                      </a:r>
                      <a:endParaRPr lang="ru-RU" sz="2000" dirty="0">
                        <a:solidFill>
                          <a:srgbClr val="00000A"/>
                        </a:solidFill>
                        <a:latin typeface="Times New Roman"/>
                        <a:ea typeface="Times New Roman"/>
                      </a:endParaRPr>
                    </a:p>
                  </a:txBody>
                  <a:tcPr marL="65405" marR="68580" marT="0" marB="0" anchor="ctr">
                    <a:lnL w="12700" cap="flat" cmpd="sng" algn="ctr">
                      <a:solidFill>
                        <a:srgbClr val="00000A"/>
                      </a:solidFill>
                      <a:prstDash val="solid"/>
                      <a:round/>
                      <a:headEnd type="none" w="med" len="med"/>
                      <a:tailEnd type="none" w="med" len="med"/>
                    </a:lnL>
                    <a:lnR w="12700" cap="flat" cmpd="sng" algn="ctr">
                      <a:solidFill>
                        <a:srgbClr val="00000A"/>
                      </a:solidFill>
                      <a:prstDash val="solid"/>
                      <a:round/>
                      <a:headEnd type="none" w="med" len="med"/>
                      <a:tailEnd type="none" w="med" len="med"/>
                    </a:lnR>
                    <a:lnT w="12700" cap="flat" cmpd="sng" algn="ctr">
                      <a:solidFill>
                        <a:srgbClr val="00000A"/>
                      </a:solidFill>
                      <a:prstDash val="solid"/>
                      <a:round/>
                      <a:headEnd type="none" w="med" len="med"/>
                      <a:tailEnd type="none" w="med" len="med"/>
                    </a:lnT>
                    <a:lnB w="12700" cap="flat" cmpd="sng" algn="ctr">
                      <a:solidFill>
                        <a:srgbClr val="00000A"/>
                      </a:solidFill>
                      <a:prstDash val="solid"/>
                      <a:round/>
                      <a:headEnd type="none" w="med" len="med"/>
                      <a:tailEnd type="none" w="med" len="med"/>
                    </a:lnB>
                  </a:tcPr>
                </a:tc>
                <a:extLst>
                  <a:ext uri="{0D108BD9-81ED-4DB2-BD59-A6C34878D82A}">
                    <a16:rowId xmlns:a16="http://schemas.microsoft.com/office/drawing/2014/main" xmlns="" val="10002"/>
                  </a:ext>
                </a:extLst>
              </a:tr>
            </a:tbl>
          </a:graphicData>
        </a:graphic>
      </p:graphicFrame>
      <p:sp>
        <p:nvSpPr>
          <p:cNvPr id="12292" name="Rectangle 4"/>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ru-RU"/>
          </a:p>
        </p:txBody>
      </p:sp>
      <p:sp>
        <p:nvSpPr>
          <p:cNvPr id="12294" name="Rectangle 6"/>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ru-RU"/>
          </a:p>
        </p:txBody>
      </p:sp>
      <p:sp>
        <p:nvSpPr>
          <p:cNvPr id="12296" name="Rectangle 8"/>
          <p:cNvSpPr>
            <a:spLocks noChangeArrowheads="1"/>
          </p:cNvSpPr>
          <p:nvPr/>
        </p:nvSpPr>
        <p:spPr bwMode="auto">
          <a:xfrm>
            <a:off x="0" y="0"/>
            <a:ext cx="9144000" cy="0"/>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ru-RU"/>
          </a:p>
        </p:txBody>
      </p:sp>
      <p:pic>
        <p:nvPicPr>
          <p:cNvPr id="9" name="Picture 2" descr="C:\Users\User\Downloads\DSC.png"/>
          <p:cNvPicPr>
            <a:picLocks noChangeAspect="1" noChangeArrowheads="1"/>
          </p:cNvPicPr>
          <p:nvPr/>
        </p:nvPicPr>
        <p:blipFill>
          <a:blip r:embed="rId2" cstate="print"/>
          <a:srcRect/>
          <a:stretch>
            <a:fillRect/>
          </a:stretch>
        </p:blipFill>
        <p:spPr bwMode="auto">
          <a:xfrm>
            <a:off x="2265364" y="1915556"/>
            <a:ext cx="4592636" cy="759938"/>
          </a:xfrm>
          <a:prstGeom prst="rect">
            <a:avLst/>
          </a:prstGeom>
          <a:noFill/>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1517</TotalTime>
  <Words>339</Words>
  <Application>Microsoft Office PowerPoint</Application>
  <PresentationFormat>Экран (4:3)</PresentationFormat>
  <Paragraphs>76</Paragraphs>
  <Slides>16</Slides>
  <Notes>0</Notes>
  <HiddenSlides>0</HiddenSlides>
  <MMClips>0</MMClips>
  <ScaleCrop>false</ScaleCrop>
  <HeadingPairs>
    <vt:vector size="4" baseType="variant">
      <vt:variant>
        <vt:lpstr>Тема</vt:lpstr>
      </vt:variant>
      <vt:variant>
        <vt:i4>1</vt:i4>
      </vt:variant>
      <vt:variant>
        <vt:lpstr>Заголовки слайдов</vt:lpstr>
      </vt:variant>
      <vt:variant>
        <vt:i4>16</vt:i4>
      </vt:variant>
    </vt:vector>
  </HeadingPairs>
  <TitlesOfParts>
    <vt:vector size="17" baseType="lpstr">
      <vt:lpstr>Office Theme</vt:lpstr>
      <vt:lpstr>Слайд 1</vt:lpstr>
      <vt:lpstr>Purpose</vt:lpstr>
      <vt:lpstr>Algorithm requirements</vt:lpstr>
      <vt:lpstr>U-Net</vt:lpstr>
      <vt:lpstr>LinkNet</vt:lpstr>
      <vt:lpstr>Planet database</vt:lpstr>
      <vt:lpstr>Dataset preparation</vt:lpstr>
      <vt:lpstr>Training and testing</vt:lpstr>
      <vt:lpstr>Numerical results</vt:lpstr>
      <vt:lpstr>Numerical results</vt:lpstr>
      <vt:lpstr>Examples of detection</vt:lpstr>
      <vt:lpstr>Examples of detection</vt:lpstr>
      <vt:lpstr>Conclusions</vt:lpstr>
      <vt:lpstr>Future plans</vt:lpstr>
      <vt:lpstr>Acknowledgment</vt:lpstr>
      <vt:lpstr>Слайд 16</vt:lpstr>
    </vt:vector>
  </TitlesOfParts>
  <Company>PJSC "New Engineering Technologies"</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Name of presentation</dc:title>
  <dc:creator>Markasian, Pavel (KIEVH)</dc:creator>
  <cp:lastModifiedBy>User</cp:lastModifiedBy>
  <cp:revision>155</cp:revision>
  <dcterms:created xsi:type="dcterms:W3CDTF">2016-11-18T14:12:19Z</dcterms:created>
  <dcterms:modified xsi:type="dcterms:W3CDTF">2019-05-19T15:13:41Z</dcterms:modified>
</cp:coreProperties>
</file>

<file path=docProps/thumbnail.jpeg>
</file>